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76" r:id="rId2"/>
    <p:sldId id="286" r:id="rId3"/>
    <p:sldId id="257" r:id="rId4"/>
    <p:sldId id="258" r:id="rId5"/>
    <p:sldId id="274" r:id="rId6"/>
    <p:sldId id="259" r:id="rId7"/>
    <p:sldId id="260" r:id="rId8"/>
    <p:sldId id="261" r:id="rId9"/>
    <p:sldId id="262" r:id="rId10"/>
    <p:sldId id="275" r:id="rId11"/>
    <p:sldId id="264" r:id="rId12"/>
    <p:sldId id="277" r:id="rId13"/>
    <p:sldId id="284" r:id="rId14"/>
    <p:sldId id="278" r:id="rId15"/>
    <p:sldId id="279" r:id="rId16"/>
    <p:sldId id="280" r:id="rId17"/>
    <p:sldId id="281" r:id="rId18"/>
    <p:sldId id="282" r:id="rId19"/>
    <p:sldId id="283" r:id="rId20"/>
    <p:sldId id="267" r:id="rId21"/>
    <p:sldId id="266" r:id="rId22"/>
    <p:sldId id="265" r:id="rId23"/>
    <p:sldId id="269" r:id="rId24"/>
    <p:sldId id="270" r:id="rId25"/>
    <p:sldId id="271" r:id="rId26"/>
    <p:sldId id="285" r:id="rId27"/>
    <p:sldId id="272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Faculty Teaching Experience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Year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lumMod val="114000"/>
                  </a:schemeClr>
                </a:gs>
                <a:gs pos="100000">
                  <a:schemeClr val="accent3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Sheet1!$A$19:$A$25</c:f>
              <c:strCache>
                <c:ptCount val="7"/>
                <c:pt idx="0">
                  <c:v>Dr. Monica Chopra</c:v>
                </c:pt>
                <c:pt idx="1">
                  <c:v>Dr. Pamela Bhatia</c:v>
                </c:pt>
                <c:pt idx="2">
                  <c:v>Dr. Sushila Ramaswamy</c:v>
                </c:pt>
                <c:pt idx="3">
                  <c:v>Dr. Usha Chug</c:v>
                </c:pt>
                <c:pt idx="4">
                  <c:v>Ms. Tanuja Sachdeva</c:v>
                </c:pt>
                <c:pt idx="5">
                  <c:v>Ms. Disha Narula Joshi</c:v>
                </c:pt>
                <c:pt idx="6">
                  <c:v>Ms. Shailza Singh</c:v>
                </c:pt>
              </c:strCache>
            </c:strRef>
          </c:cat>
          <c:val>
            <c:numRef>
              <c:f>Sheet1!$B$19:$B$25</c:f>
              <c:numCache>
                <c:formatCode>General</c:formatCode>
                <c:ptCount val="7"/>
                <c:pt idx="0">
                  <c:v>42</c:v>
                </c:pt>
                <c:pt idx="1">
                  <c:v>42</c:v>
                </c:pt>
                <c:pt idx="2">
                  <c:v>33</c:v>
                </c:pt>
                <c:pt idx="3">
                  <c:v>33</c:v>
                </c:pt>
                <c:pt idx="4">
                  <c:v>30</c:v>
                </c:pt>
                <c:pt idx="5">
                  <c:v>3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364544"/>
        <c:axId val="6370432"/>
      </c:barChart>
      <c:catAx>
        <c:axId val="636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0432"/>
        <c:crosses val="autoZero"/>
        <c:auto val="1"/>
        <c:lblAlgn val="ctr"/>
        <c:lblOffset val="100"/>
        <c:noMultiLvlLbl val="0"/>
      </c:catAx>
      <c:valAx>
        <c:axId val="637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Faculty</a:t>
            </a:r>
            <a:r>
              <a:rPr lang="en-US" baseline="0"/>
              <a:t> qualifications</a:t>
            </a:r>
            <a:endParaRPr lang="en-US"/>
          </a:p>
        </c:rich>
      </c:tx>
      <c:layout>
        <c:manualLayout>
          <c:xMode val="edge"/>
          <c:yMode val="edge"/>
          <c:x val="0.24214566929133857"/>
          <c:y val="3.240740740740740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3262430737824438"/>
          <c:w val="0.81388888888888888"/>
          <c:h val="0.6575754593175853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Ph.D.</c:v>
                </c:pt>
                <c:pt idx="1">
                  <c:v>M.Phil</c:v>
                </c:pt>
                <c:pt idx="2">
                  <c:v>M.A.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Sheet1!$A$2:$A$5</c15:sqref>
                  </c15:fullRef>
                </c:ext>
              </c:extLst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1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Sheet1!$B$2:$B$5</c15:sqref>
                  </c15:fullRef>
                </c:ext>
              </c:extLst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88900" sx="102000" sy="102000" algn="ctr" rotWithShape="0">
                        <a:prstClr val="black">
                          <a:alpha val="10000"/>
                        </a:prst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27000" h="127000"/>
                      <a:bevelB w="127000" h="127000"/>
                    </a:sp3d>
                  </c:spPr>
                </c:dPt>
                <c:dLbls>
                  <c:dLbl>
                    <c:idx val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</c:dLbl>
                  <c:dLbl>
                    <c:idx val="1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2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</c:dLbl>
                  <c:dLbl>
                    <c:idx val="2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spc="0" baseline="0">
                            <a:solidFill>
                              <a:schemeClr val="accent3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0"/>
                    <c:showCatName val="1"/>
                    <c:showSerName val="0"/>
                    <c:showPercent val="1"/>
                    <c:showBubbleSize val="0"/>
                  </c:dLbl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ullRef>
                          <c15:sqref>Sheet1!$A$2:$A$5</c15:sqref>
                        </c15:fullRef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Ph.D.</c:v>
                      </c:pt>
                      <c:pt idx="1">
                        <c:v>M.Phil</c:v>
                      </c:pt>
                      <c:pt idx="2">
                        <c:v>M.A.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Sheet1!$C$2:$C$5</c15:sqref>
                        </c15:fullRef>
                        <c15:formulaRef>
                          <c15:sqref>Sheet1!$C$2:$C$4</c15:sqref>
                        </c15:formulaRef>
                      </c:ext>
                    </c:extLst>
                    <c:numCache>
                      <c:formatCode>0</c:formatCode>
                      <c:ptCount val="3"/>
                      <c:pt idx="0">
                        <c:v>71.428571428571431</c:v>
                      </c:pt>
                      <c:pt idx="1">
                        <c:v>14.285714285714285</c:v>
                      </c:pt>
                      <c:pt idx="2">
                        <c:v>14.285714285714285</c:v>
                      </c:pt>
                    </c:numCache>
                  </c:numRef>
                </c:val>
                <c:extLst>
                  <c:ext uri="{02D57815-91ED-43cb-92C2-25804820EDAC}">
                    <c15:categoryFilterExceptions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4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68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8322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7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0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30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72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2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8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9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8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0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5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9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A1E352-61D2-43C1-A7DB-5ADD5CDD6F3A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F21FE-8940-4DCE-8269-169C527F0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96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172" y="113459"/>
            <a:ext cx="9189307" cy="1574808"/>
          </a:xfrm>
        </p:spPr>
        <p:txBody>
          <a:bodyPr>
            <a:normAutofit/>
          </a:bodyPr>
          <a:lstStyle/>
          <a:p>
            <a:r>
              <a:rPr lang="en-US" sz="5400" dirty="0"/>
              <a:t>Presentation </a:t>
            </a:r>
            <a:r>
              <a:rPr lang="en-US" sz="5400" dirty="0" smtClean="0"/>
              <a:t>for NAAC</a:t>
            </a:r>
            <a:endParaRPr lang="en-US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49172" y="3462727"/>
            <a:ext cx="5490761" cy="2166079"/>
          </a:xfrm>
        </p:spPr>
        <p:txBody>
          <a:bodyPr>
            <a:normAutofit/>
          </a:bodyPr>
          <a:lstStyle/>
          <a:p>
            <a:r>
              <a:rPr lang="en-US" sz="2400" dirty="0"/>
              <a:t>Department of Political Science</a:t>
            </a:r>
          </a:p>
          <a:p>
            <a:r>
              <a:rPr lang="en-US" sz="2400" dirty="0"/>
              <a:t>Jesus and Mary College</a:t>
            </a:r>
          </a:p>
          <a:p>
            <a:r>
              <a:rPr lang="en-US" sz="2400" dirty="0"/>
              <a:t>University of Delhi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41" y="1558977"/>
            <a:ext cx="6615660" cy="529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00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862694"/>
              </p:ext>
            </p:extLst>
          </p:nvPr>
        </p:nvGraphicFramePr>
        <p:xfrm>
          <a:off x="6740434" y="1249680"/>
          <a:ext cx="5050972" cy="504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645578"/>
              </p:ext>
            </p:extLst>
          </p:nvPr>
        </p:nvGraphicFramePr>
        <p:xfrm>
          <a:off x="942110" y="1662545"/>
          <a:ext cx="5555672" cy="390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95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Seminars/Workshops/Conferences </a:t>
            </a:r>
            <a:r>
              <a:rPr lang="en-IN" dirty="0" smtClean="0"/>
              <a:t>organised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8861"/>
            <a:ext cx="10515600" cy="227532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UGC </a:t>
            </a:r>
            <a:r>
              <a:rPr lang="en-US" sz="2000" b="1" dirty="0">
                <a:solidFill>
                  <a:srgbClr val="FFFF00"/>
                </a:solidFill>
              </a:rPr>
              <a:t>Funded National Seminar on Human Rights on 18-19</a:t>
            </a:r>
            <a:r>
              <a:rPr lang="en-US" sz="2000" b="1" baseline="30000" dirty="0">
                <a:solidFill>
                  <a:srgbClr val="FFFF00"/>
                </a:solidFill>
              </a:rPr>
              <a:t>th</a:t>
            </a:r>
            <a:r>
              <a:rPr lang="en-US" sz="2000" b="1" dirty="0">
                <a:solidFill>
                  <a:srgbClr val="FFFF00"/>
                </a:solidFill>
              </a:rPr>
              <a:t> January, 2012, Venue </a:t>
            </a:r>
            <a:r>
              <a:rPr lang="en-US" sz="2000" b="1" dirty="0" smtClean="0">
                <a:solidFill>
                  <a:srgbClr val="FFFF00"/>
                </a:solidFill>
              </a:rPr>
              <a:t>JMC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 India’s Foreign Policy with special reference to Pakistan, 2012 </a:t>
            </a:r>
          </a:p>
          <a:p>
            <a:pPr lvl="0">
              <a:lnSpc>
                <a:spcPct val="200000"/>
              </a:lnSpc>
            </a:pPr>
            <a:r>
              <a:rPr lang="en-US" b="1" dirty="0" err="1" smtClean="0">
                <a:solidFill>
                  <a:srgbClr val="FFFF00"/>
                </a:solidFill>
              </a:rPr>
              <a:t>Politilogue</a:t>
            </a:r>
            <a:r>
              <a:rPr lang="en-US" b="1" dirty="0" smtClean="0">
                <a:solidFill>
                  <a:srgbClr val="FFFF00"/>
                </a:solidFill>
              </a:rPr>
              <a:t>: Annual </a:t>
            </a:r>
            <a:r>
              <a:rPr lang="en-US" sz="2000" b="1" dirty="0" smtClean="0">
                <a:solidFill>
                  <a:srgbClr val="FFFF00"/>
                </a:solidFill>
              </a:rPr>
              <a:t>Department </a:t>
            </a:r>
            <a:r>
              <a:rPr lang="en-US" sz="2000" b="1" dirty="0">
                <a:solidFill>
                  <a:srgbClr val="FFFF00"/>
                </a:solidFill>
              </a:rPr>
              <a:t>Festival 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</a:p>
          <a:p>
            <a:pPr lvl="0">
              <a:lnSpc>
                <a:spcPct val="20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Book Discussion on </a:t>
            </a:r>
            <a:r>
              <a:rPr lang="en-US" b="1" i="1" dirty="0" smtClean="0">
                <a:solidFill>
                  <a:srgbClr val="FFFF00"/>
                </a:solidFill>
              </a:rPr>
              <a:t>Tears of Jhelum </a:t>
            </a:r>
            <a:r>
              <a:rPr lang="en-US" b="1" dirty="0" smtClean="0">
                <a:solidFill>
                  <a:srgbClr val="FFFF00"/>
                </a:solidFill>
              </a:rPr>
              <a:t>by Anita </a:t>
            </a:r>
            <a:r>
              <a:rPr lang="en-US" b="1" dirty="0" err="1" smtClean="0">
                <a:solidFill>
                  <a:srgbClr val="FFFF00"/>
                </a:solidFill>
              </a:rPr>
              <a:t>Krishan</a:t>
            </a:r>
            <a:r>
              <a:rPr lang="en-US" b="1" dirty="0" smtClean="0">
                <a:solidFill>
                  <a:srgbClr val="FFFF00"/>
                </a:solidFill>
              </a:rPr>
              <a:t>, September 2014.</a:t>
            </a:r>
          </a:p>
          <a:p>
            <a:pPr marL="0" lvl="0" indent="0">
              <a:lnSpc>
                <a:spcPct val="200000"/>
              </a:lnSpc>
              <a:buNone/>
            </a:pPr>
            <a:endParaRPr lang="en-US" sz="2000" b="1" dirty="0">
              <a:solidFill>
                <a:srgbClr val="FFFF00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04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3116"/>
          </a:xfrm>
        </p:spPr>
        <p:txBody>
          <a:bodyPr/>
          <a:lstStyle/>
          <a:p>
            <a:r>
              <a:rPr lang="en-US" sz="3200" dirty="0" smtClean="0"/>
              <a:t>Range of Activities of the Department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5486397"/>
            <a:ext cx="2940050" cy="99323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Politilogue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(Annual Fest)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3" b="11123"/>
          <a:stretch>
            <a:fillRect/>
          </a:stretch>
        </p:blipFill>
        <p:spPr>
          <a:xfrm>
            <a:off x="126124" y="2191406"/>
            <a:ext cx="3761898" cy="329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78533" y="5648972"/>
            <a:ext cx="2930525" cy="99323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Freshers</a:t>
            </a:r>
            <a:r>
              <a:rPr lang="en-US" dirty="0" smtClean="0">
                <a:solidFill>
                  <a:srgbClr val="FFFF00"/>
                </a:solidFill>
              </a:rPr>
              <a:t> and Farewell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7" b="10997"/>
          <a:stretch>
            <a:fillRect/>
          </a:stretch>
        </p:blipFill>
        <p:spPr>
          <a:xfrm>
            <a:off x="4190169" y="2142458"/>
            <a:ext cx="3518889" cy="327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764313" y="5648972"/>
            <a:ext cx="2932113" cy="99323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Competitions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2" b="10462"/>
          <a:stretch>
            <a:fillRect/>
          </a:stretch>
        </p:blipFill>
        <p:spPr>
          <a:xfrm>
            <a:off x="8308429" y="2112412"/>
            <a:ext cx="3387998" cy="327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Book Discussion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>
                <a:solidFill>
                  <a:srgbClr val="FFFF00"/>
                </a:solidFill>
              </a:rPr>
              <a:t>Tears of Jhelum</a:t>
            </a:r>
            <a:r>
              <a:rPr lang="en-US" i="1" dirty="0" smtClean="0"/>
              <a:t>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FFFF00"/>
                </a:solidFill>
              </a:rPr>
              <a:t>Anita Krishnan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3248"/>
            <a:ext cx="3146821" cy="419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50" y="3477491"/>
            <a:ext cx="4335120" cy="340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811684"/>
            <a:ext cx="4322619" cy="399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5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897558"/>
              </p:ext>
            </p:extLst>
          </p:nvPr>
        </p:nvGraphicFramePr>
        <p:xfrm>
          <a:off x="0" y="55496"/>
          <a:ext cx="10367682" cy="6741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1215"/>
                <a:gridCol w="6456467"/>
              </a:tblGrid>
              <a:tr h="4785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Name and Batch of Alumna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Achievement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63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Anandita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Bajpai</a:t>
                      </a:r>
                      <a:r>
                        <a:rPr lang="en-US" sz="1600" dirty="0">
                          <a:effectLst/>
                        </a:rPr>
                        <a:t> (2003)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currently a PhD candidate at the Research Academy of Leipzig (since 2009)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8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Yashmita Singh (2009)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Currently working with Sapient as associate Hiring.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1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Sanya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Khanna (</a:t>
                      </a:r>
                      <a:r>
                        <a:rPr lang="en-US" sz="1600" dirty="0">
                          <a:effectLst/>
                        </a:rPr>
                        <a:t>2011)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Social Science Teacher Nirmal Bhartiya School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91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Garima (2008)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Delhi University Rank Holder, won Maria Philip Merit Scholarship, </a:t>
                      </a:r>
                      <a:r>
                        <a:rPr lang="en-US" sz="1600" dirty="0" err="1">
                          <a:effectLst/>
                        </a:rPr>
                        <a:t>Geeta</a:t>
                      </a:r>
                      <a:r>
                        <a:rPr lang="en-US" sz="1600" dirty="0">
                          <a:effectLst/>
                        </a:rPr>
                        <a:t> Chopra Memorial Scholarship and PTSA Scholarship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1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Pournamy</a:t>
                      </a:r>
                      <a:r>
                        <a:rPr lang="en-US" sz="1600" dirty="0" smtClean="0">
                          <a:effectLst/>
                        </a:rPr>
                        <a:t> (</a:t>
                      </a:r>
                      <a:r>
                        <a:rPr lang="en-US" sz="1600" dirty="0">
                          <a:effectLst/>
                        </a:rPr>
                        <a:t>2012)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Interned with UN Women and Centre for Policy Research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63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Raashi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Jain (</a:t>
                      </a:r>
                      <a:r>
                        <a:rPr lang="en-US" sz="1600" dirty="0">
                          <a:effectLst/>
                        </a:rPr>
                        <a:t>2012)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>
                          <a:effectLst/>
                        </a:rPr>
                        <a:t>Best Researcher Award Oxford University India Moot Court Competition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69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Himasweta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Choudhury (</a:t>
                      </a:r>
                      <a:r>
                        <a:rPr lang="en-US" sz="1600" dirty="0">
                          <a:effectLst/>
                        </a:rPr>
                        <a:t>2012) 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600">
                          <a:effectLst/>
                        </a:rPr>
                        <a:t>Interned with Omeo Kumar Das Institute of Social Change and Development 2013 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4779"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Ramya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Boddupalli</a:t>
                      </a:r>
                      <a:r>
                        <a:rPr lang="en-US" sz="1600" dirty="0" smtClean="0">
                          <a:effectLst/>
                        </a:rPr>
                        <a:t> (</a:t>
                      </a:r>
                      <a:r>
                        <a:rPr lang="en-US" sz="1600" dirty="0">
                          <a:effectLst/>
                        </a:rPr>
                        <a:t>2007)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Consultant at UNDP, deputed as a Fellow in the National Rural Livelihoods Mission (NRLM), Ministry of Rural Development, Delhi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642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Pooja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Ravi (2003)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Research Associate, Public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Affairs Foundation, Bangalore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pursuing PhD on </a:t>
                      </a:r>
                      <a:r>
                        <a:rPr lang="en-IN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Reforms, the Urban Poor and Citizenship,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under </a:t>
                      </a:r>
                      <a:r>
                        <a:rPr lang="en-I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Niraja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Gopal </a:t>
                      </a:r>
                      <a:r>
                        <a:rPr lang="en-I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Jayal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JNU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8213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Oshanie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Fernandes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Consultant, Amnesty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International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85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Meera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Gopakumar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(2010)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Maria Philip Awardee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08263" y="26019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658190"/>
              </p:ext>
            </p:extLst>
          </p:nvPr>
        </p:nvGraphicFramePr>
        <p:xfrm>
          <a:off x="0" y="1023706"/>
          <a:ext cx="10448364" cy="5740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2610"/>
                <a:gridCol w="1378077"/>
                <a:gridCol w="4939432"/>
                <a:gridCol w="2068245"/>
              </a:tblGrid>
              <a:tr h="7753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Name of student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Class</a:t>
                      </a:r>
                      <a:endParaRPr lang="en-US" sz="14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Posiion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Date</a:t>
                      </a:r>
                      <a:endParaRPr lang="en-US" sz="14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/>
                </a:tc>
              </a:tr>
              <a:tr h="134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Pulkita Goel</a:t>
                      </a:r>
                      <a:endParaRPr lang="en-US" sz="14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Pol. Sc. </a:t>
                      </a:r>
                      <a:r>
                        <a:rPr lang="en-US" sz="1400" dirty="0" err="1" smtClean="0">
                          <a:effectLst/>
                        </a:rPr>
                        <a:t>Hons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Passed</a:t>
                      </a:r>
                      <a:r>
                        <a:rPr lang="en-US" sz="1400" dirty="0">
                          <a:effectLst/>
                        </a:rPr>
                        <a:t>	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 NITAT Aptitude Test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India Level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Amongst top 24% nation wide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r>
                        <a:rPr lang="en-US" sz="1400" baseline="30000" dirty="0">
                          <a:effectLst/>
                        </a:rPr>
                        <a:t>th</a:t>
                      </a:r>
                      <a:r>
                        <a:rPr lang="en-US" sz="1400" dirty="0">
                          <a:effectLst/>
                        </a:rPr>
                        <a:t> NITAT Top 4% nation </a:t>
                      </a:r>
                      <a:r>
                        <a:rPr lang="en-US" sz="1400" dirty="0" smtClean="0">
                          <a:effectLst/>
                        </a:rPr>
                        <a:t>wide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February 2013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February 2014</a:t>
                      </a:r>
                      <a:endParaRPr lang="en-US" sz="14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/>
                </a:tc>
              </a:tr>
              <a:tr h="36183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Sanna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Bedi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Pol. Sc. </a:t>
                      </a:r>
                      <a:r>
                        <a:rPr lang="en-US" sz="1400" dirty="0" err="1" smtClean="0">
                          <a:effectLst/>
                        </a:rPr>
                        <a:t>Hons</a:t>
                      </a:r>
                      <a:r>
                        <a:rPr lang="en-US" sz="1400" dirty="0" smtClean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Passed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Managerial Position with AISSE Delhi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President, Youth to Business Forum engaging 2000 students of Delhi University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Awarded Best Member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Most Promising Member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European Union Parliament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Awarded  Euro 300 for ERASMUS Scholar Reward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Conducted research for EU Parliament </a:t>
                      </a:r>
                      <a:r>
                        <a:rPr lang="en-US" sz="1400" dirty="0" smtClean="0">
                          <a:effectLst/>
                        </a:rPr>
                        <a:t>Handbook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2011-2013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January 2013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July 2012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2013 (Brussels)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2014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98" marR="42098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199" y="430306"/>
            <a:ext cx="653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STUDENTS’ ACHIEVEMENTS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086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68328"/>
              </p:ext>
            </p:extLst>
          </p:nvPr>
        </p:nvGraphicFramePr>
        <p:xfrm>
          <a:off x="134470" y="363070"/>
          <a:ext cx="10286999" cy="6449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753"/>
                <a:gridCol w="1356796"/>
                <a:gridCol w="4863147"/>
                <a:gridCol w="2036303"/>
              </a:tblGrid>
              <a:tr h="1223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Arushruli</a:t>
                      </a:r>
                      <a:r>
                        <a:rPr lang="en-US" sz="1600" dirty="0">
                          <a:effectLst/>
                        </a:rPr>
                        <a:t> Bansal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Prachi</a:t>
                      </a:r>
                      <a:r>
                        <a:rPr lang="en-US" sz="1600" dirty="0">
                          <a:effectLst/>
                        </a:rPr>
                        <a:t> Sharma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Pol.Sc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Hons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Passed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Members of Manthan – a college of Business Studies initiative under which street plays create awareness in schools, markets and villages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 on the streets – UN Information supported and NGO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2012, 2013 and 2014</a:t>
                      </a:r>
                      <a:endParaRPr lang="en-US" sz="16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82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Diksha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Mathur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Pol.Sc.Hons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Passed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Participated at India </a:t>
                      </a:r>
                      <a:r>
                        <a:rPr lang="en-US" sz="1600" dirty="0" err="1">
                          <a:effectLst/>
                        </a:rPr>
                        <a:t>Lativa</a:t>
                      </a:r>
                      <a:r>
                        <a:rPr lang="en-US" sz="1600" dirty="0">
                          <a:effectLst/>
                        </a:rPr>
                        <a:t> Fiesta (IFL) Largest Latin Fest in India and PTC Award Show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Performed with </a:t>
                      </a:r>
                      <a:r>
                        <a:rPr lang="en-US" sz="1600" dirty="0" err="1">
                          <a:effectLst/>
                        </a:rPr>
                        <a:t>Vivek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Oberoi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Daljit</a:t>
                      </a:r>
                      <a:r>
                        <a:rPr lang="en-US" sz="1600" dirty="0">
                          <a:effectLst/>
                        </a:rPr>
                        <a:t> , Mika etc.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191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Prachi Bhardwaj</a:t>
                      </a:r>
                      <a:endParaRPr lang="en-US" sz="16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Pol.Sc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Hons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Passed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AIESEC in Delhi IIT State Level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Managerial Development Sector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Project Head – </a:t>
                      </a:r>
                      <a:r>
                        <a:rPr lang="en-US" sz="1600" dirty="0" err="1">
                          <a:effectLst/>
                        </a:rPr>
                        <a:t>Balakalakaar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AIESEC National Level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Award: AIESEC in Delhi IIT – Dev. Sector won national award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Most progressive Award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2012-2014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June 13-Dec.13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2014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9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94152"/>
              </p:ext>
            </p:extLst>
          </p:nvPr>
        </p:nvGraphicFramePr>
        <p:xfrm>
          <a:off x="107577" y="105543"/>
          <a:ext cx="10286999" cy="6657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753"/>
                <a:gridCol w="1356797"/>
                <a:gridCol w="4863146"/>
                <a:gridCol w="2036303"/>
              </a:tblGrid>
              <a:tr h="3519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Mansi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Wadhwa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Pol.Sc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Hons</a:t>
                      </a:r>
                      <a:r>
                        <a:rPr lang="en-US" sz="1400" dirty="0" smtClean="0"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Passed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Certificate in Public Policy Centre for Civil Society, 2012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Team Member Winner of N.N. Aggarwal paper Presentation – 3</a:t>
                      </a:r>
                      <a:r>
                        <a:rPr lang="en-US" sz="1400" baseline="30000" dirty="0">
                          <a:effectLst/>
                        </a:rPr>
                        <a:t>rd</a:t>
                      </a:r>
                      <a:r>
                        <a:rPr lang="en-US" sz="1400" dirty="0">
                          <a:effectLst/>
                        </a:rPr>
                        <a:t> Prize in 2014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Part of top 15 teams in India in Competition </a:t>
                      </a:r>
                      <a:r>
                        <a:rPr lang="en-US" sz="1400" dirty="0" err="1">
                          <a:effectLst/>
                        </a:rPr>
                        <a:t>Manthan</a:t>
                      </a:r>
                      <a:r>
                        <a:rPr lang="en-US" sz="1400" dirty="0">
                          <a:effectLst/>
                        </a:rPr>
                        <a:t> organized by citizens for Accountable Governance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Internships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Centre for Micro Finance Jaipur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Institute of Development Studies Jaipur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Co-authored paper with Dr. Joshi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“Artisans behind the veil”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Commonwealth Human Rights Initiative, New Delhi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Feb</a:t>
                      </a:r>
                      <a:r>
                        <a:rPr lang="en-US" sz="1400" dirty="0">
                          <a:effectLst/>
                        </a:rPr>
                        <a:t>. </a:t>
                      </a:r>
                      <a:r>
                        <a:rPr lang="en-US" sz="1400" dirty="0" smtClean="0">
                          <a:effectLst/>
                        </a:rPr>
                        <a:t>2013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Dec. 2011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May-July </a:t>
                      </a:r>
                      <a:r>
                        <a:rPr lang="en-US" sz="1400" dirty="0" smtClean="0">
                          <a:effectLst/>
                        </a:rPr>
                        <a:t>2012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July 2013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</a:tr>
              <a:tr h="922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Vishakha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Mathur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 Hons, Pol.Sc.</a:t>
                      </a:r>
                      <a:endParaRPr lang="en-US" sz="14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Heading- Training and Recruitment</a:t>
                      </a:r>
                      <a:r>
                        <a:rPr lang="en-IN" sz="1400" b="0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400" b="0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Becoming</a:t>
                      </a:r>
                      <a:r>
                        <a:rPr lang="en-IN" sz="1400" b="0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Foundation (NGO)</a:t>
                      </a:r>
                      <a:endParaRPr lang="en-US" sz="1400" b="0" i="0" kern="12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Interned with </a:t>
                      </a:r>
                      <a:r>
                        <a:rPr lang="en-US" sz="1400" b="0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Hyderabad Times</a:t>
                      </a:r>
                      <a:endParaRPr lang="en-US" sz="1400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November 2013 –present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July 2014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</a:tr>
              <a:tr h="690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Manvita</a:t>
                      </a:r>
                      <a:r>
                        <a:rPr lang="en-US" sz="1400" dirty="0">
                          <a:effectLst/>
                        </a:rPr>
                        <a:t> Gandhi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III </a:t>
                      </a:r>
                      <a:r>
                        <a:rPr lang="en-US" sz="1400" dirty="0" err="1">
                          <a:effectLst/>
                        </a:rPr>
                        <a:t>Hons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Pol.Sc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Columnist University Express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Sub- Editor University Express 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March-December 2013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Jan-April </a:t>
                      </a:r>
                      <a:r>
                        <a:rPr lang="en-US" sz="1400" dirty="0" smtClean="0">
                          <a:effectLst/>
                        </a:rPr>
                        <a:t>2014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</a:tr>
              <a:tr h="523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Dorothy</a:t>
                      </a:r>
                      <a:r>
                        <a:rPr lang="en-US" sz="1400" baseline="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Zena</a:t>
                      </a:r>
                      <a:r>
                        <a:rPr lang="en-US" sz="1400" baseline="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Vellado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III </a:t>
                      </a:r>
                      <a:r>
                        <a:rPr lang="en-US" sz="1400" dirty="0" err="1" smtClean="0">
                          <a:effectLst/>
                        </a:rPr>
                        <a:t>Hons</a:t>
                      </a:r>
                      <a:r>
                        <a:rPr lang="en-US" sz="1400" dirty="0" smtClean="0">
                          <a:effectLst/>
                        </a:rPr>
                        <a:t>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Pol.Sc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Won</a:t>
                      </a:r>
                      <a:r>
                        <a:rPr lang="en-US" sz="1400" baseline="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 several Dance Competitions across the Colleges of DU and IIT Delhi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2012-14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</a:tr>
              <a:tr h="6908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Akanksha</a:t>
                      </a: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Khullar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III </a:t>
                      </a:r>
                      <a:r>
                        <a:rPr lang="en-US" sz="1400" dirty="0" err="1" smtClean="0">
                          <a:effectLst/>
                        </a:rPr>
                        <a:t>Hons</a:t>
                      </a:r>
                      <a:r>
                        <a:rPr lang="en-US" sz="1400" dirty="0" smtClean="0">
                          <a:effectLst/>
                        </a:rPr>
                        <a:t>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Pol.Sc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Interned with News</a:t>
                      </a:r>
                      <a:r>
                        <a:rPr lang="en-US" sz="1400" baseline="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 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Went for an exchange program on Sustainable Development Project for six weeks to Mauritius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June 2014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Dec</a:t>
                      </a:r>
                      <a:r>
                        <a:rPr lang="en-US" sz="1400" baseline="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 2012-Feb 2013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47" marR="63147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68613" y="2052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0536"/>
              </p:ext>
            </p:extLst>
          </p:nvPr>
        </p:nvGraphicFramePr>
        <p:xfrm>
          <a:off x="195942" y="1141791"/>
          <a:ext cx="10319657" cy="5220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5863"/>
                <a:gridCol w="2734017"/>
                <a:gridCol w="1159355"/>
                <a:gridCol w="3790422"/>
              </a:tblGrid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Name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Course (Academic Year)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Merit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76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Saheli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Ghosh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 2006-07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sharing in South Delhi Campus (</a:t>
                      </a:r>
                      <a:r>
                        <a:rPr lang="en-US" sz="1200" dirty="0" smtClean="0">
                          <a:effectLst/>
                        </a:rPr>
                        <a:t>SDC)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Hamisha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Puri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 2006-07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r>
                        <a:rPr lang="en-US" sz="1200" baseline="30000" dirty="0">
                          <a:effectLst/>
                        </a:rPr>
                        <a:t>nd</a:t>
                      </a:r>
                      <a:r>
                        <a:rPr lang="en-US" sz="1200" dirty="0">
                          <a:effectLst/>
                        </a:rPr>
                        <a:t> in College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Shinjini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Basu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 2007-08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en-US" sz="1200" baseline="30000" dirty="0">
                          <a:effectLst/>
                        </a:rPr>
                        <a:t>st</a:t>
                      </a:r>
                      <a:r>
                        <a:rPr lang="en-US" sz="1200" dirty="0">
                          <a:effectLst/>
                        </a:rPr>
                        <a:t>in JMC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Meera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Gopakumar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 2007-08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r>
                        <a:rPr lang="en-US" sz="1200" baseline="30000" dirty="0">
                          <a:effectLst/>
                        </a:rPr>
                        <a:t>rd</a:t>
                      </a:r>
                      <a:r>
                        <a:rPr lang="en-US" sz="1200" dirty="0">
                          <a:effectLst/>
                        </a:rPr>
                        <a:t>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Divya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Anand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 2007-08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sharing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Ms</a:t>
                      </a:r>
                      <a:r>
                        <a:rPr lang="en-US" sz="1200" dirty="0">
                          <a:effectLst/>
                        </a:rPr>
                        <a:t> Melissa </a:t>
                      </a:r>
                      <a:r>
                        <a:rPr lang="en-US" sz="1200" dirty="0" err="1">
                          <a:effectLst/>
                        </a:rPr>
                        <a:t>Marjulu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Cyrill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 2007-08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sharing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Yamini</a:t>
                      </a:r>
                      <a:r>
                        <a:rPr lang="en-US" sz="1200" dirty="0">
                          <a:effectLst/>
                        </a:rPr>
                        <a:t> Pandey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 2007-08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 position in SDC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Meera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Gopakumar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 2008-09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en-US" sz="1200" baseline="30000" dirty="0">
                          <a:effectLst/>
                        </a:rPr>
                        <a:t>st</a:t>
                      </a:r>
                      <a:r>
                        <a:rPr lang="en-US" sz="1200" dirty="0">
                          <a:effectLst/>
                        </a:rPr>
                        <a:t>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Radhika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Kapoor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 </a:t>
                      </a:r>
                      <a:r>
                        <a:rPr lang="en-US" sz="1200" dirty="0" err="1">
                          <a:effectLst/>
                        </a:rPr>
                        <a:t>Sc</a:t>
                      </a: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Hons</a:t>
                      </a:r>
                      <a:r>
                        <a:rPr lang="en-US" sz="1200" dirty="0">
                          <a:effectLst/>
                        </a:rPr>
                        <a:t>.) 2008-09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en-US" sz="1200" baseline="30000" dirty="0">
                          <a:effectLst/>
                        </a:rPr>
                        <a:t>ST</a:t>
                      </a:r>
                      <a:r>
                        <a:rPr lang="en-US" sz="1200" dirty="0">
                          <a:effectLst/>
                        </a:rPr>
                        <a:t> in College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Swati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Bhanot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 2008-09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sharing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Melissa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Cyrill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 2008-09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Ms Ashni Gupta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 2008-09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sharing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Ms Garima Deepak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 2008-09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Ms Sanya Khanna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 2008-09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sharing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Ms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Yaoreiphy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Awungshi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 2008-09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sharing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59" y="431074"/>
            <a:ext cx="837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POSITION </a:t>
            </a:r>
            <a:r>
              <a:rPr lang="en-US" sz="2400" dirty="0"/>
              <a:t>H</a:t>
            </a:r>
            <a:r>
              <a:rPr lang="en-US" sz="2400" dirty="0" smtClean="0"/>
              <a:t>OLDERS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86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387835"/>
              </p:ext>
            </p:extLst>
          </p:nvPr>
        </p:nvGraphicFramePr>
        <p:xfrm>
          <a:off x="118357" y="113206"/>
          <a:ext cx="10254344" cy="5928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0754"/>
                <a:gridCol w="2687689"/>
                <a:gridCol w="1139709"/>
                <a:gridCol w="3726192"/>
              </a:tblGrid>
              <a:tr h="417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Meera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Gopakumar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Pol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Sc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Hons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.)2009-10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1200" baseline="30000" dirty="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in SDC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17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Shazadi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Batra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Sc(Hons.)2009-10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r>
                        <a:rPr lang="en-US" sz="1200" baseline="30000" dirty="0">
                          <a:effectLst/>
                        </a:rPr>
                        <a:t>th </a:t>
                      </a:r>
                      <a:r>
                        <a:rPr lang="en-US" sz="1200" dirty="0">
                          <a:effectLst/>
                        </a:rPr>
                        <a:t>sharing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17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Divya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Anand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Sc(Hons.)2009-10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sharing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17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Melissa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Cyrill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Sc(Hons.)2009-10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sharing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17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Sanya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Khanna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 </a:t>
                      </a:r>
                      <a:r>
                        <a:rPr lang="en-US" sz="1200" dirty="0" err="1">
                          <a:effectLst/>
                        </a:rPr>
                        <a:t>Sc</a:t>
                      </a: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Hons</a:t>
                      </a:r>
                      <a:r>
                        <a:rPr lang="en-US" sz="1200" dirty="0">
                          <a:effectLst/>
                        </a:rPr>
                        <a:t>.)2009-10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17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Garima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Deepak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 </a:t>
                      </a:r>
                      <a:r>
                        <a:rPr lang="en-US" sz="1200" dirty="0" err="1">
                          <a:effectLst/>
                        </a:rPr>
                        <a:t>Sc</a:t>
                      </a: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Hons</a:t>
                      </a:r>
                      <a:r>
                        <a:rPr lang="en-US" sz="1200" dirty="0">
                          <a:effectLst/>
                        </a:rPr>
                        <a:t>.)2009-10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sharing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17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Ms Pooja Kalita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 </a:t>
                      </a:r>
                      <a:r>
                        <a:rPr lang="en-US" sz="1200" dirty="0" err="1">
                          <a:effectLst/>
                        </a:rPr>
                        <a:t>Sc</a:t>
                      </a: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Hons</a:t>
                      </a:r>
                      <a:r>
                        <a:rPr lang="en-US" sz="1200" dirty="0">
                          <a:effectLst/>
                        </a:rPr>
                        <a:t>.)2009-10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sharing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Ms Yashmita Sen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Sc(Hons.)2009-10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sharing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Garima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Deepak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Sc(Hons.)2010-11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17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Sanya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Khanna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Sc(Hons.)2010-11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417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Jyoti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Sc(Hons.)2010-11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5059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Hema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Shweta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Chowdhary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Sc(Hons.)2010-11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17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Pooja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</a:rPr>
                        <a:t>Kalita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Sc(Hons.)2010-11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17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Ms Shivani Dewan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Pol Sc(Hons.)2010-11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r>
                        <a:rPr lang="en-US" sz="1200" baseline="30000" dirty="0">
                          <a:effectLst/>
                        </a:rPr>
                        <a:t>rd</a:t>
                      </a:r>
                      <a:r>
                        <a:rPr lang="en-US" sz="1200" dirty="0">
                          <a:effectLst/>
                        </a:rPr>
                        <a:t>  in SDC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-1" y="6170013"/>
            <a:ext cx="9864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</a:rPr>
              <a:t>Latika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Tuteja</a:t>
            </a:r>
            <a:r>
              <a:rPr lang="en-US" sz="2000" b="1" dirty="0" smtClean="0">
                <a:solidFill>
                  <a:srgbClr val="FFFF00"/>
                </a:solidFill>
              </a:rPr>
              <a:t> (2004) from the Department was Delhi University Gold Medalist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5755"/>
          </a:xfrm>
        </p:spPr>
        <p:txBody>
          <a:bodyPr/>
          <a:lstStyle/>
          <a:p>
            <a:r>
              <a:rPr lang="en-US" dirty="0" smtClean="0"/>
              <a:t>STRENGTHS OF THE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27018"/>
            <a:ext cx="10035743" cy="514003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Highly Qualified Faculty</a:t>
            </a:r>
            <a:r>
              <a:rPr lang="en-US" dirty="0" smtClean="0"/>
              <a:t> - More than 70% of the Faculty members are Ph.D.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Highly Experienced Faculty</a:t>
            </a:r>
            <a:r>
              <a:rPr lang="en-US" dirty="0" smtClean="0"/>
              <a:t> - Majority of Faculty members have thirty </a:t>
            </a:r>
            <a:r>
              <a:rPr lang="en-US" smtClean="0"/>
              <a:t>to forty years </a:t>
            </a:r>
            <a:r>
              <a:rPr lang="en-US" dirty="0" smtClean="0"/>
              <a:t>of teaching experience</a:t>
            </a:r>
            <a:r>
              <a:rPr lang="en-US" dirty="0"/>
              <a:t>. . They have also supervised Ph.D. </a:t>
            </a:r>
            <a:r>
              <a:rPr lang="en-US" dirty="0" smtClean="0"/>
              <a:t>thesis.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Promising Student Performance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- Ex-students as well as current students of the department are working in various important fields.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Good Academic Record </a:t>
            </a:r>
            <a:r>
              <a:rPr lang="en-US" dirty="0" smtClean="0"/>
              <a:t>– Many of our students hold University positions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Informed, socially engaging pedagogy</a:t>
            </a:r>
            <a:r>
              <a:rPr lang="en-US" dirty="0" smtClean="0"/>
              <a:t> – Our students undertake field trip and visits to Panchayats and Parliament. They are also encouraged to carry out discussions and debates on important socio-political issues and challenges facing the country. 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Usage of technical and innovative teaching and evaluation methods: </a:t>
            </a:r>
            <a:r>
              <a:rPr lang="en-US" dirty="0" smtClean="0"/>
              <a:t>Project reports,</a:t>
            </a:r>
            <a:r>
              <a:rPr lang="en-US" b="1" dirty="0" smtClean="0"/>
              <a:t> </a:t>
            </a:r>
            <a:r>
              <a:rPr lang="en-US" dirty="0" smtClean="0"/>
              <a:t>PowerPoint based presentations, online reading material, internet resources.</a:t>
            </a:r>
            <a:endParaRPr lang="en-US" b="1" dirty="0" smtClean="0"/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Active Faculty involvement in student related programs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smtClean="0"/>
              <a:t>In capacity of </a:t>
            </a:r>
            <a:r>
              <a:rPr lang="en-US" dirty="0" err="1" smtClean="0"/>
              <a:t>convenors</a:t>
            </a:r>
            <a:r>
              <a:rPr lang="en-US" dirty="0" smtClean="0"/>
              <a:t> of societies like Student Council, NSS, WSDC, ECA, Anti-ragging, Committee against sexual </a:t>
            </a:r>
            <a:r>
              <a:rPr lang="en-US" dirty="0" err="1" smtClean="0"/>
              <a:t>harrassment</a:t>
            </a:r>
            <a:r>
              <a:rPr lang="en-US" dirty="0" smtClean="0"/>
              <a:t> etc.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Dr. </a:t>
            </a:r>
            <a:r>
              <a:rPr lang="en-US" b="1" dirty="0" err="1" smtClean="0">
                <a:solidFill>
                  <a:srgbClr val="FFFF00"/>
                </a:solidFill>
              </a:rPr>
              <a:t>Sushila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Ramaswamy</a:t>
            </a:r>
            <a:r>
              <a:rPr lang="en-US" dirty="0"/>
              <a:t>,</a:t>
            </a:r>
            <a:r>
              <a:rPr lang="en-US" dirty="0" smtClean="0"/>
              <a:t> one of our faculty members, is a well known name in the discipline, has received various prestigious awards and has a number of quality publications to her credit.</a:t>
            </a:r>
          </a:p>
          <a:p>
            <a:pPr algn="just"/>
            <a:r>
              <a:rPr lang="en-US" dirty="0" smtClean="0"/>
              <a:t>One of our Faculty members has received intensive counselling training by </a:t>
            </a:r>
            <a:r>
              <a:rPr lang="en-US" i="1" dirty="0" err="1" smtClean="0"/>
              <a:t>Sanjeevani</a:t>
            </a:r>
            <a:r>
              <a:rPr lang="en-US" i="1" dirty="0" smtClean="0"/>
              <a:t> </a:t>
            </a:r>
            <a:r>
              <a:rPr lang="en-US" dirty="0" smtClean="0"/>
              <a:t>and has served on the College Counselling Cell.</a:t>
            </a:r>
            <a:endParaRPr lang="en-US" i="1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FF00"/>
                </a:solidFill>
              </a:rPr>
              <a:t>Student Projects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201954" cy="419548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Percentage of students who have done in house projects including Inter Department </a:t>
            </a:r>
            <a:r>
              <a:rPr lang="en-US" dirty="0" err="1"/>
              <a:t>Programmes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smtClean="0"/>
              <a:t>	Projects: 100%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Inter departmental: Approx</a:t>
            </a:r>
            <a:r>
              <a:rPr lang="en-US" dirty="0"/>
              <a:t>. 50%</a:t>
            </a:r>
          </a:p>
          <a:p>
            <a:r>
              <a:rPr lang="en-US" dirty="0"/>
              <a:t> </a:t>
            </a:r>
            <a:r>
              <a:rPr lang="en-US" dirty="0" smtClean="0"/>
              <a:t>Percentage </a:t>
            </a:r>
            <a:r>
              <a:rPr lang="en-US" dirty="0"/>
              <a:t>of students placed for projects in organizational outside the institution i.e. Research jobs/Industry/Others</a:t>
            </a:r>
          </a:p>
          <a:p>
            <a:pPr marL="0" indent="0">
              <a:buNone/>
            </a:pPr>
            <a:r>
              <a:rPr lang="en-US" dirty="0" smtClean="0"/>
              <a:t>	2–3%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7" y="2052918"/>
            <a:ext cx="5240739" cy="3769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69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609600"/>
            <a:ext cx="8955347" cy="1320800"/>
          </a:xfrm>
        </p:spPr>
        <p:txBody>
          <a:bodyPr>
            <a:noAutofit/>
          </a:bodyPr>
          <a:lstStyle/>
          <a:p>
            <a:r>
              <a:rPr lang="en-IN" sz="2800" dirty="0" smtClean="0"/>
              <a:t>Outstanding Achievements/Awards/Recognition Received by Faculty Members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147" y="2643042"/>
            <a:ext cx="877685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Dr. </a:t>
            </a:r>
            <a:r>
              <a:rPr lang="en-US" b="1" dirty="0" err="1">
                <a:solidFill>
                  <a:srgbClr val="FFFF00"/>
                </a:solidFill>
              </a:rPr>
              <a:t>Sushila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Ramaswamy</a:t>
            </a:r>
            <a:endParaRPr lang="en-US" b="1" dirty="0">
              <a:solidFill>
                <a:srgbClr val="FFFF00"/>
              </a:solidFill>
            </a:endParaRPr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UGC </a:t>
            </a:r>
            <a:r>
              <a:rPr lang="en-US" b="1" dirty="0"/>
              <a:t>Research Award</a:t>
            </a:r>
            <a:r>
              <a:rPr lang="en-US" dirty="0"/>
              <a:t> for 2004-07 for a project on </a:t>
            </a:r>
            <a:r>
              <a:rPr lang="en-US" i="1" dirty="0"/>
              <a:t>Post Cold War Social Concerns: Women’s Representation in a Comparative </a:t>
            </a:r>
            <a:r>
              <a:rPr lang="en-US" i="1" dirty="0" smtClean="0"/>
              <a:t>Perspective</a:t>
            </a:r>
          </a:p>
          <a:p>
            <a:pPr lvl="0"/>
            <a:endParaRPr lang="en-US" dirty="0"/>
          </a:p>
          <a:p>
            <a:r>
              <a:rPr lang="en-US" b="1" dirty="0"/>
              <a:t>Fulbright Post Doctoral Fellowship</a:t>
            </a:r>
            <a:r>
              <a:rPr lang="en-US" dirty="0"/>
              <a:t> for </a:t>
            </a:r>
            <a:r>
              <a:rPr lang="en-US" i="1" dirty="0"/>
              <a:t>Dissent and Confirmation: The Neo conservative Reaction to the American Political Process</a:t>
            </a:r>
            <a:r>
              <a:rPr lang="en-US" dirty="0"/>
              <a:t>, Department of Political Science, Indiana University, Bloomington, Indiana, USA, August 1991- February 1992.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310" y="1399309"/>
            <a:ext cx="2521526" cy="367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31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 smtClean="0"/>
              <a:t>Membership </a:t>
            </a:r>
            <a:r>
              <a:rPr lang="en-IN" sz="3600" dirty="0"/>
              <a:t>of National/International Committee or Editorial Board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2496263"/>
            <a:ext cx="8946541" cy="41954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Dr. </a:t>
            </a:r>
            <a:r>
              <a:rPr lang="en-US" b="1" dirty="0" err="1">
                <a:solidFill>
                  <a:srgbClr val="FFFF00"/>
                </a:solidFill>
              </a:rPr>
              <a:t>Sushila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Ramaswamy</a:t>
            </a:r>
            <a:endParaRPr lang="en-US" b="1" dirty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Visiting </a:t>
            </a:r>
            <a:r>
              <a:rPr lang="en-US" dirty="0"/>
              <a:t>Fellow, Department of Political Science, National University of Singapore, 1996</a:t>
            </a:r>
          </a:p>
          <a:p>
            <a:pPr lvl="1"/>
            <a:r>
              <a:rPr lang="en-US" dirty="0"/>
              <a:t>Curriculum design for MA in </a:t>
            </a:r>
            <a:r>
              <a:rPr lang="en-US" dirty="0" err="1"/>
              <a:t>Gandhian</a:t>
            </a:r>
            <a:r>
              <a:rPr lang="en-US" dirty="0"/>
              <a:t> Studies </a:t>
            </a:r>
            <a:r>
              <a:rPr lang="en-US" dirty="0" err="1"/>
              <a:t>Programme</a:t>
            </a:r>
            <a:r>
              <a:rPr lang="en-US" dirty="0"/>
              <a:t> for IGNOU, New Delhi, 2010-12.</a:t>
            </a:r>
          </a:p>
          <a:p>
            <a:pPr lvl="1"/>
            <a:r>
              <a:rPr lang="en-US" dirty="0"/>
              <a:t>Subject Expert (Political Theory) Board of Studies, B.P.S.M. Girls’ College, </a:t>
            </a:r>
            <a:r>
              <a:rPr lang="en-US" dirty="0" err="1"/>
              <a:t>Khanpur</a:t>
            </a:r>
            <a:r>
              <a:rPr lang="en-US" dirty="0"/>
              <a:t>-Kalan, </a:t>
            </a:r>
            <a:r>
              <a:rPr lang="en-US" dirty="0" err="1"/>
              <a:t>Sonepat</a:t>
            </a:r>
            <a:r>
              <a:rPr lang="en-US" dirty="0"/>
              <a:t>, Haryana, 2009.</a:t>
            </a:r>
          </a:p>
          <a:p>
            <a:pPr lvl="1"/>
            <a:r>
              <a:rPr lang="en-US" dirty="0"/>
              <a:t>Compiled bibliography for Political Theory/Thought sections for UGC Committee on Development of Curriculum for Political Science and Public Administration, 2000.</a:t>
            </a:r>
          </a:p>
        </p:txBody>
      </p:sp>
    </p:spTree>
    <p:extLst>
      <p:ext uri="{BB962C8B-B14F-4D97-AF65-F5344CB8AC3E}">
        <p14:creationId xmlns:p14="http://schemas.microsoft.com/office/powerpoint/2010/main" val="13761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sz="3600" dirty="0" smtClean="0">
                <a:solidFill>
                  <a:srgbClr val="FFFF00"/>
                </a:solidFill>
              </a:rPr>
              <a:t>Eminent Persons Visiting the Department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8909"/>
            <a:ext cx="10515600" cy="416805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Prof. Brahma </a:t>
            </a:r>
            <a:r>
              <a:rPr lang="en-US" dirty="0" err="1"/>
              <a:t>Chellaney</a:t>
            </a:r>
            <a:r>
              <a:rPr lang="en-US" dirty="0"/>
              <a:t>, </a:t>
            </a:r>
            <a:r>
              <a:rPr lang="en-US" dirty="0" err="1"/>
              <a:t>Geostrategist</a:t>
            </a:r>
            <a:r>
              <a:rPr lang="en-US" dirty="0"/>
              <a:t> (Centre for Policy Research)</a:t>
            </a:r>
          </a:p>
          <a:p>
            <a:pPr lvl="0"/>
            <a:r>
              <a:rPr lang="en-US" dirty="0"/>
              <a:t>Prof. </a:t>
            </a:r>
            <a:r>
              <a:rPr lang="en-US" dirty="0" err="1"/>
              <a:t>Mushirul</a:t>
            </a:r>
            <a:r>
              <a:rPr lang="en-US" dirty="0"/>
              <a:t> Hasan, Historian </a:t>
            </a:r>
          </a:p>
          <a:p>
            <a:pPr lvl="0"/>
            <a:r>
              <a:rPr lang="en-US" dirty="0"/>
              <a:t>Prof. M.P. Singh, Professor and Former Head, </a:t>
            </a:r>
            <a:r>
              <a:rPr lang="en-US" dirty="0" smtClean="0"/>
              <a:t>Dept. </a:t>
            </a:r>
            <a:r>
              <a:rPr lang="en-US" dirty="0"/>
              <a:t>of Pol. Sc. (University of Delhi)</a:t>
            </a:r>
          </a:p>
          <a:p>
            <a:pPr lvl="0"/>
            <a:r>
              <a:rPr lang="en-US" dirty="0"/>
              <a:t>Prof. </a:t>
            </a:r>
            <a:r>
              <a:rPr lang="en-US" dirty="0" err="1"/>
              <a:t>Imitiaz</a:t>
            </a:r>
            <a:r>
              <a:rPr lang="en-US" dirty="0"/>
              <a:t> Ahmed, Professor of Sociology (Jawaharlal Nehru University)</a:t>
            </a:r>
          </a:p>
          <a:p>
            <a:pPr lvl="0"/>
            <a:r>
              <a:rPr lang="en-US" dirty="0"/>
              <a:t>Prof. Gopal Guru, Professor of Political Science  (Jawaharlal Nehru University)</a:t>
            </a:r>
          </a:p>
          <a:p>
            <a:pPr lvl="0"/>
            <a:r>
              <a:rPr lang="en-US" dirty="0"/>
              <a:t>Dr. Bulbul </a:t>
            </a:r>
            <a:r>
              <a:rPr lang="en-US" dirty="0" err="1"/>
              <a:t>Dhar</a:t>
            </a:r>
            <a:r>
              <a:rPr lang="en-US" dirty="0"/>
              <a:t>, Associate Professor, (</a:t>
            </a:r>
            <a:r>
              <a:rPr lang="en-US" dirty="0" err="1"/>
              <a:t>Jamia</a:t>
            </a:r>
            <a:r>
              <a:rPr lang="en-US" dirty="0"/>
              <a:t> </a:t>
            </a:r>
            <a:r>
              <a:rPr lang="en-US" dirty="0" err="1"/>
              <a:t>Milia</a:t>
            </a:r>
            <a:r>
              <a:rPr lang="en-US" dirty="0"/>
              <a:t> </a:t>
            </a:r>
            <a:r>
              <a:rPr lang="en-US" dirty="0" err="1"/>
              <a:t>Islamia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Prof. Valerian Rodrigues, Professor of Political Science (Jawaharlal Nehru University)</a:t>
            </a:r>
          </a:p>
          <a:p>
            <a:r>
              <a:rPr lang="en-US" dirty="0"/>
              <a:t>Mr. H. </a:t>
            </a:r>
            <a:r>
              <a:rPr lang="en-US" dirty="0" err="1"/>
              <a:t>Karlekar</a:t>
            </a:r>
            <a:r>
              <a:rPr lang="en-US" dirty="0"/>
              <a:t>, distinguished Indian </a:t>
            </a:r>
            <a:r>
              <a:rPr lang="en-US" dirty="0" smtClean="0"/>
              <a:t>Journalist, Consultant Editor, </a:t>
            </a:r>
            <a:r>
              <a:rPr lang="en-US" i="1" dirty="0" smtClean="0"/>
              <a:t>The Pioneer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42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FF00"/>
                </a:solidFill>
              </a:rPr>
              <a:t>Infrastructural facilities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FFFF00"/>
                </a:solidFill>
              </a:rPr>
              <a:t>Library</a:t>
            </a:r>
          </a:p>
          <a:p>
            <a:pPr marL="0" indent="0">
              <a:buNone/>
            </a:pPr>
            <a:r>
              <a:rPr lang="en-US" dirty="0" smtClean="0"/>
              <a:t>	Approx</a:t>
            </a:r>
            <a:r>
              <a:rPr lang="en-US" dirty="0"/>
              <a:t>. 3500 books and a Journal of Political Economy</a:t>
            </a:r>
          </a:p>
          <a:p>
            <a:r>
              <a:rPr lang="en-US" b="1" dirty="0"/>
              <a:t> </a:t>
            </a:r>
            <a:r>
              <a:rPr lang="en-US" b="1" dirty="0" smtClean="0">
                <a:solidFill>
                  <a:srgbClr val="FFFF00"/>
                </a:solidFill>
              </a:rPr>
              <a:t>Internet </a:t>
            </a:r>
            <a:r>
              <a:rPr lang="en-US" b="1" dirty="0">
                <a:solidFill>
                  <a:srgbClr val="FFFF00"/>
                </a:solidFill>
              </a:rPr>
              <a:t>Facilities for Staff and Students</a:t>
            </a:r>
          </a:p>
          <a:p>
            <a:pPr marL="0" indent="0">
              <a:buNone/>
            </a:pPr>
            <a:r>
              <a:rPr lang="en-US" dirty="0" smtClean="0"/>
              <a:t>	The </a:t>
            </a:r>
            <a:r>
              <a:rPr lang="en-US" dirty="0"/>
              <a:t>college is </a:t>
            </a:r>
            <a:r>
              <a:rPr lang="en-US" dirty="0" err="1"/>
              <a:t>wi-fi</a:t>
            </a:r>
            <a:r>
              <a:rPr lang="en-US" dirty="0"/>
              <a:t> enabled and students and staff have free access to the internet.</a:t>
            </a:r>
          </a:p>
          <a:p>
            <a:r>
              <a:rPr lang="en-US" b="1" dirty="0"/>
              <a:t> </a:t>
            </a:r>
            <a:r>
              <a:rPr lang="en-US" b="1" dirty="0" smtClean="0">
                <a:solidFill>
                  <a:srgbClr val="FFFF00"/>
                </a:solidFill>
              </a:rPr>
              <a:t>Class </a:t>
            </a:r>
            <a:r>
              <a:rPr lang="en-US" b="1" dirty="0">
                <a:solidFill>
                  <a:srgbClr val="FFFF00"/>
                </a:solidFill>
              </a:rPr>
              <a:t>rooms with ICT Facility</a:t>
            </a:r>
          </a:p>
          <a:p>
            <a:pPr marL="0" indent="0">
              <a:buNone/>
            </a:pPr>
            <a:r>
              <a:rPr lang="en-US" dirty="0" smtClean="0"/>
              <a:t>	Class </a:t>
            </a:r>
            <a:r>
              <a:rPr lang="en-US" dirty="0"/>
              <a:t>rooms are equipped with projectors to enable students to make power-point </a:t>
            </a:r>
            <a:r>
              <a:rPr lang="en-US" dirty="0" smtClean="0"/>
              <a:t>presentations.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Innovative Teaching Methods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714" y="1332482"/>
            <a:ext cx="8946541" cy="4195481"/>
          </a:xfrm>
        </p:spPr>
        <p:txBody>
          <a:bodyPr/>
          <a:lstStyle/>
          <a:p>
            <a:pPr lvl="0"/>
            <a:r>
              <a:rPr lang="en-US" dirty="0" smtClean="0"/>
              <a:t>Communicative Classrooms and Discussions</a:t>
            </a:r>
          </a:p>
          <a:p>
            <a:pPr lvl="0"/>
            <a:r>
              <a:rPr lang="en-US" dirty="0" smtClean="0"/>
              <a:t>Tutor Ward System with Mentors for Student Groups</a:t>
            </a:r>
            <a:endParaRPr lang="en-US" dirty="0"/>
          </a:p>
          <a:p>
            <a:pPr lvl="0"/>
            <a:r>
              <a:rPr lang="en-US" dirty="0" smtClean="0"/>
              <a:t>Movies </a:t>
            </a:r>
            <a:r>
              <a:rPr lang="en-US" dirty="0"/>
              <a:t>Screening</a:t>
            </a:r>
          </a:p>
          <a:p>
            <a:pPr lvl="0"/>
            <a:r>
              <a:rPr lang="en-US" dirty="0"/>
              <a:t>Field </a:t>
            </a:r>
            <a:r>
              <a:rPr lang="en-US" dirty="0" smtClean="0"/>
              <a:t>Work (Also visits to the Parliament and Panchayats)</a:t>
            </a:r>
            <a:endParaRPr lang="en-US" dirty="0"/>
          </a:p>
          <a:p>
            <a:pPr lvl="0"/>
            <a:r>
              <a:rPr lang="en-US" dirty="0"/>
              <a:t>Power Point Presentations</a:t>
            </a:r>
          </a:p>
          <a:p>
            <a:r>
              <a:rPr lang="en-US" dirty="0"/>
              <a:t>Paper Presentations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92" y="3430222"/>
            <a:ext cx="4354945" cy="326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3430222"/>
            <a:ext cx="3255816" cy="326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2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5755"/>
          </a:xfrm>
        </p:spPr>
        <p:txBody>
          <a:bodyPr/>
          <a:lstStyle/>
          <a:p>
            <a:r>
              <a:rPr lang="en-US" dirty="0" smtClean="0"/>
              <a:t>STRENGTHS OF THE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27018"/>
            <a:ext cx="10035743" cy="514003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Highly Qualified Faculty</a:t>
            </a:r>
            <a:r>
              <a:rPr lang="en-US" dirty="0" smtClean="0"/>
              <a:t> - More than 70% of the Faculty members are Ph.D.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Highly Experienced Faculty</a:t>
            </a:r>
            <a:r>
              <a:rPr lang="en-US" dirty="0" smtClean="0"/>
              <a:t> - Majority of Faculty members have thirty </a:t>
            </a:r>
            <a:r>
              <a:rPr lang="en-US" smtClean="0"/>
              <a:t>to forty years </a:t>
            </a:r>
            <a:r>
              <a:rPr lang="en-US" dirty="0" smtClean="0"/>
              <a:t>of teaching experience</a:t>
            </a:r>
            <a:r>
              <a:rPr lang="en-US" dirty="0"/>
              <a:t>. . They have also supervised Ph.D. </a:t>
            </a:r>
            <a:r>
              <a:rPr lang="en-US" dirty="0" smtClean="0"/>
              <a:t>thesis.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Promising Student Performance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- Ex-students as well as current students of the department are working in various important fields.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Good Academic Record </a:t>
            </a:r>
            <a:r>
              <a:rPr lang="en-US" dirty="0" smtClean="0"/>
              <a:t>– Many of our students hold University positions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Informed, socially engaging pedagogy</a:t>
            </a:r>
            <a:r>
              <a:rPr lang="en-US" dirty="0" smtClean="0"/>
              <a:t> – Our students undertake field trip and visits to Panchayats and Parliament. They are also encouraged to carry out discussions and debates on important socio-political issues and challenges facing the country. 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Usage of technical and innovative teaching and evaluation methods: </a:t>
            </a:r>
            <a:r>
              <a:rPr lang="en-US" dirty="0" smtClean="0"/>
              <a:t>Project reports,</a:t>
            </a:r>
            <a:r>
              <a:rPr lang="en-US" b="1" dirty="0" smtClean="0"/>
              <a:t> </a:t>
            </a:r>
            <a:r>
              <a:rPr lang="en-US" dirty="0" smtClean="0"/>
              <a:t>PowerPoint based presentations, online reading material, internet resources.</a:t>
            </a:r>
            <a:endParaRPr lang="en-US" b="1" dirty="0" smtClean="0"/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Active Faculty involvement in student related programs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smtClean="0"/>
              <a:t>In capacity of </a:t>
            </a:r>
            <a:r>
              <a:rPr lang="en-US" dirty="0" err="1" smtClean="0"/>
              <a:t>convenors</a:t>
            </a:r>
            <a:r>
              <a:rPr lang="en-US" dirty="0" smtClean="0"/>
              <a:t> of societies like Student Council, NSS, WSDC, ECA, Anti-ragging, Committee against sexual </a:t>
            </a:r>
            <a:r>
              <a:rPr lang="en-US" dirty="0" err="1" smtClean="0"/>
              <a:t>harrassment</a:t>
            </a:r>
            <a:r>
              <a:rPr lang="en-US" dirty="0" smtClean="0"/>
              <a:t> etc.</a:t>
            </a:r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Dr. </a:t>
            </a:r>
            <a:r>
              <a:rPr lang="en-US" b="1" dirty="0" err="1" smtClean="0">
                <a:solidFill>
                  <a:srgbClr val="FFFF00"/>
                </a:solidFill>
              </a:rPr>
              <a:t>Sushila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Ramaswamy</a:t>
            </a:r>
            <a:r>
              <a:rPr lang="en-US" dirty="0"/>
              <a:t>,</a:t>
            </a:r>
            <a:r>
              <a:rPr lang="en-US" dirty="0" smtClean="0"/>
              <a:t> one of our faculty members, is a well known name in the discipline, has received various prestigious awards and has a number of quality publications to her credit.</a:t>
            </a:r>
          </a:p>
          <a:p>
            <a:pPr algn="just"/>
            <a:r>
              <a:rPr lang="en-US" dirty="0" smtClean="0"/>
              <a:t>One of our Faculty members has received intensive counselling training by </a:t>
            </a:r>
            <a:r>
              <a:rPr lang="en-US" i="1" dirty="0" err="1" smtClean="0"/>
              <a:t>Sanjeevani</a:t>
            </a:r>
            <a:r>
              <a:rPr lang="en-US" i="1" dirty="0" smtClean="0"/>
              <a:t> </a:t>
            </a:r>
            <a:r>
              <a:rPr lang="en-US" dirty="0" smtClean="0"/>
              <a:t>and has served on the College Counselling Cell.</a:t>
            </a:r>
            <a:endParaRPr lang="en-US" i="1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SWOC Analysis of the Department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0311"/>
            <a:ext cx="9228666" cy="524529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Strengths –</a:t>
            </a:r>
          </a:p>
          <a:p>
            <a:pPr lvl="1"/>
            <a:r>
              <a:rPr lang="en-US" dirty="0" smtClean="0"/>
              <a:t>More than 70% of the faculty members are PhDs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Student Teacher Relationship</a:t>
            </a:r>
          </a:p>
          <a:p>
            <a:pPr lvl="1"/>
            <a:r>
              <a:rPr lang="en-US" dirty="0" smtClean="0"/>
              <a:t>Student Feedback and Teacher Evaluation</a:t>
            </a:r>
          </a:p>
          <a:p>
            <a:pPr lvl="1"/>
            <a:r>
              <a:rPr lang="en-US" dirty="0" smtClean="0"/>
              <a:t>Fairly comprehensive syllabus</a:t>
            </a:r>
            <a:endParaRPr lang="en-US" dirty="0"/>
          </a:p>
          <a:p>
            <a:pPr lvl="1"/>
            <a:r>
              <a:rPr lang="en-US" dirty="0" smtClean="0"/>
              <a:t>Innovative </a:t>
            </a:r>
            <a:r>
              <a:rPr lang="en-US" dirty="0"/>
              <a:t>Teaching Skills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Weaknesses</a:t>
            </a:r>
            <a:endParaRPr lang="en-US" dirty="0"/>
          </a:p>
          <a:p>
            <a:pPr lvl="1"/>
            <a:r>
              <a:rPr lang="en-US" dirty="0" smtClean="0"/>
              <a:t>No </a:t>
            </a:r>
            <a:r>
              <a:rPr lang="en-US" dirty="0"/>
              <a:t>comparison of results since </a:t>
            </a:r>
            <a:r>
              <a:rPr lang="en-US" dirty="0" smtClean="0"/>
              <a:t>2012 as the University has not been providing the </a:t>
            </a:r>
            <a:r>
              <a:rPr lang="en-US" dirty="0" err="1" smtClean="0"/>
              <a:t>gazzette</a:t>
            </a:r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Opportunities, Challenges and Future Plans</a:t>
            </a:r>
            <a:endParaRPr lang="en-US" b="1" dirty="0">
              <a:solidFill>
                <a:srgbClr val="FFFF00"/>
              </a:solidFill>
            </a:endParaRPr>
          </a:p>
          <a:p>
            <a:pPr lvl="1"/>
            <a:r>
              <a:rPr lang="en-US" i="1" dirty="0" smtClean="0"/>
              <a:t>To prepare students to comprehend latest technology and methods</a:t>
            </a:r>
          </a:p>
          <a:p>
            <a:pPr lvl="1"/>
            <a:r>
              <a:rPr lang="en-US" i="1" dirty="0" smtClean="0"/>
              <a:t>To equip students with theoretical rigor as well as technical skills and enable them to become globally competitive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Preparations are on for convening an International Seminar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The department Intends </a:t>
            </a:r>
            <a:r>
              <a:rPr lang="en-US" dirty="0" smtClean="0">
                <a:solidFill>
                  <a:srgbClr val="FFFF00"/>
                </a:solidFill>
              </a:rPr>
              <a:t>to start an ongoing research project for students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909" y="969818"/>
            <a:ext cx="5611091" cy="3089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8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89" y="2743200"/>
            <a:ext cx="8596668" cy="1343891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Thank you</a:t>
            </a:r>
            <a:br>
              <a:rPr lang="en-US" sz="6000" dirty="0" smtClean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554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About the Department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55" y="1288474"/>
            <a:ext cx="10002644" cy="4517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Department of Political Science was established in 1968.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D</a:t>
            </a:r>
            <a:r>
              <a:rPr lang="en-US" sz="2400" dirty="0" smtClean="0"/>
              <a:t>epartment offers undergraduate courses in Political Science. The objectives of the Department are:</a:t>
            </a:r>
          </a:p>
          <a:p>
            <a:pPr lvl="1"/>
            <a:r>
              <a:rPr lang="en-US" sz="2400" b="1" i="1" dirty="0" smtClean="0">
                <a:solidFill>
                  <a:srgbClr val="FFFF00"/>
                </a:solidFill>
              </a:rPr>
              <a:t>To impart theoretical and empirical understanding of the subject to its students;</a:t>
            </a:r>
          </a:p>
          <a:p>
            <a:pPr lvl="1"/>
            <a:r>
              <a:rPr lang="en-US" sz="2400" b="1" i="1" dirty="0" smtClean="0">
                <a:solidFill>
                  <a:srgbClr val="FFFF00"/>
                </a:solidFill>
              </a:rPr>
              <a:t>To help students pursue their higher education in Political Science;</a:t>
            </a:r>
          </a:p>
          <a:p>
            <a:pPr lvl="1"/>
            <a:r>
              <a:rPr lang="en-US" sz="2400" b="1" i="1" dirty="0" smtClean="0">
                <a:solidFill>
                  <a:srgbClr val="FFFF00"/>
                </a:solidFill>
              </a:rPr>
              <a:t>To promote research endeavors of the faculty for better understanding of issues of political significance in India.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4291" y="3775508"/>
            <a:ext cx="9404350" cy="1400175"/>
          </a:xfrm>
        </p:spPr>
        <p:txBody>
          <a:bodyPr/>
          <a:lstStyle/>
          <a:p>
            <a:r>
              <a:rPr lang="en-US" sz="3200" dirty="0" smtClean="0"/>
              <a:t>Courses taught in the Department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46209" y="4654406"/>
            <a:ext cx="9180513" cy="2065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Department offers following programs:</a:t>
            </a:r>
          </a:p>
          <a:p>
            <a:pPr lvl="1"/>
            <a:r>
              <a:rPr lang="en-US" dirty="0" smtClean="0"/>
              <a:t>B.A</a:t>
            </a:r>
            <a:r>
              <a:rPr lang="en-US" dirty="0"/>
              <a:t>.(</a:t>
            </a:r>
            <a:r>
              <a:rPr lang="en-US" dirty="0" err="1" smtClean="0"/>
              <a:t>Hons</a:t>
            </a:r>
            <a:r>
              <a:rPr lang="en-US" dirty="0" smtClean="0"/>
              <a:t>.) </a:t>
            </a:r>
          </a:p>
          <a:p>
            <a:pPr lvl="1"/>
            <a:r>
              <a:rPr lang="en-US" dirty="0" smtClean="0"/>
              <a:t>BA(</a:t>
            </a:r>
            <a:r>
              <a:rPr lang="en-US" dirty="0" err="1" smtClean="0"/>
              <a:t>Prog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Interdisciplinary/Concurrent Courses to other Honors students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902743"/>
              </p:ext>
            </p:extLst>
          </p:nvPr>
        </p:nvGraphicFramePr>
        <p:xfrm>
          <a:off x="674398" y="581892"/>
          <a:ext cx="9494839" cy="285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9583"/>
                <a:gridCol w="1555056"/>
                <a:gridCol w="3180200"/>
              </a:tblGrid>
              <a:tr h="63730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of Teaching Posts in the Department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792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Sanctioned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Filled</a:t>
                      </a:r>
                      <a:endParaRPr lang="en-US" sz="1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4895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Associate Professors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</a:tr>
              <a:tr h="4895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Assistant Professor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</a:tr>
              <a:tr h="4895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Ad-hoc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5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355736"/>
            <a:ext cx="9404723" cy="1400530"/>
          </a:xfrm>
        </p:spPr>
        <p:txBody>
          <a:bodyPr/>
          <a:lstStyle/>
          <a:p>
            <a:pPr marL="0" indent="0"/>
            <a:r>
              <a:rPr lang="en-US" dirty="0"/>
              <a:t>Main </a:t>
            </a:r>
            <a:r>
              <a:rPr lang="en-US" dirty="0" smtClean="0"/>
              <a:t>Papers </a:t>
            </a:r>
            <a:r>
              <a:rPr lang="en-US" dirty="0"/>
              <a:t>taught by the Department are: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2133" y="2126672"/>
            <a:ext cx="5033031" cy="44819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Colonialism in </a:t>
            </a:r>
            <a:r>
              <a:rPr lang="en-US" dirty="0" smtClean="0">
                <a:solidFill>
                  <a:srgbClr val="FFFF00"/>
                </a:solidFill>
              </a:rPr>
              <a:t>India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Understanding </a:t>
            </a:r>
            <a:r>
              <a:rPr lang="en-US" dirty="0">
                <a:solidFill>
                  <a:srgbClr val="FFFF00"/>
                </a:solidFill>
              </a:rPr>
              <a:t>Political </a:t>
            </a:r>
            <a:r>
              <a:rPr lang="en-US" dirty="0" smtClean="0">
                <a:solidFill>
                  <a:srgbClr val="FFFF00"/>
                </a:solidFill>
              </a:rPr>
              <a:t>Theory</a:t>
            </a:r>
          </a:p>
          <a:p>
            <a:r>
              <a:rPr lang="en-US" dirty="0">
                <a:solidFill>
                  <a:srgbClr val="FFFF00"/>
                </a:solidFill>
              </a:rPr>
              <a:t>Constitutional Democracy and Government in </a:t>
            </a:r>
            <a:r>
              <a:rPr lang="en-US" dirty="0" smtClean="0">
                <a:solidFill>
                  <a:srgbClr val="FFFF00"/>
                </a:solidFill>
              </a:rPr>
              <a:t>India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International </a:t>
            </a:r>
            <a:r>
              <a:rPr lang="en-US" dirty="0">
                <a:solidFill>
                  <a:srgbClr val="FFFF00"/>
                </a:solidFill>
              </a:rPr>
              <a:t>Relations Theory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Introduction to Comparative </a:t>
            </a:r>
            <a:r>
              <a:rPr lang="en-US" dirty="0">
                <a:solidFill>
                  <a:srgbClr val="FFFF00"/>
                </a:solidFill>
              </a:rPr>
              <a:t>Government and </a:t>
            </a:r>
            <a:r>
              <a:rPr lang="en-US" dirty="0" smtClean="0">
                <a:solidFill>
                  <a:srgbClr val="FFFF00"/>
                </a:solidFill>
              </a:rPr>
              <a:t>Politics</a:t>
            </a:r>
          </a:p>
          <a:p>
            <a:r>
              <a:rPr lang="en-US" dirty="0">
                <a:solidFill>
                  <a:srgbClr val="FFFF00"/>
                </a:solidFill>
              </a:rPr>
              <a:t>Theories of Administration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Indian Political </a:t>
            </a:r>
            <a:r>
              <a:rPr lang="en-US" dirty="0" smtClean="0">
                <a:solidFill>
                  <a:srgbClr val="FFFF00"/>
                </a:solidFill>
              </a:rPr>
              <a:t>Thought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Development Process and social movements in Contemporary India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India’s Foreign Policy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4" y="2126672"/>
            <a:ext cx="5318306" cy="4620492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Nationalism in </a:t>
            </a:r>
            <a:r>
              <a:rPr lang="en-US" sz="2000" dirty="0" smtClean="0">
                <a:solidFill>
                  <a:srgbClr val="FFFF00"/>
                </a:solidFill>
              </a:rPr>
              <a:t>India</a:t>
            </a:r>
            <a:endParaRPr lang="en-US" sz="20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Political Theory: Concepts </a:t>
            </a:r>
            <a:r>
              <a:rPr lang="en-US" sz="2000" dirty="0">
                <a:solidFill>
                  <a:srgbClr val="FFFF00"/>
                </a:solidFill>
              </a:rPr>
              <a:t>and </a:t>
            </a:r>
            <a:r>
              <a:rPr lang="en-US" sz="2000" dirty="0" smtClean="0">
                <a:solidFill>
                  <a:srgbClr val="FFFF00"/>
                </a:solidFill>
              </a:rPr>
              <a:t>Debates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Political Processes in </a:t>
            </a:r>
            <a:r>
              <a:rPr lang="en-US" sz="2000" dirty="0" smtClean="0">
                <a:solidFill>
                  <a:srgbClr val="FFFF00"/>
                </a:solidFill>
              </a:rPr>
              <a:t>India</a:t>
            </a:r>
          </a:p>
          <a:p>
            <a:r>
              <a:rPr lang="en-US" sz="2000" dirty="0">
                <a:solidFill>
                  <a:srgbClr val="FFFF00"/>
                </a:solidFill>
              </a:rPr>
              <a:t>Global </a:t>
            </a:r>
            <a:r>
              <a:rPr lang="en-US" sz="2000" dirty="0" smtClean="0">
                <a:solidFill>
                  <a:srgbClr val="FFFF00"/>
                </a:solidFill>
              </a:rPr>
              <a:t>Politics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Political Institutions and Processes in Comparative </a:t>
            </a:r>
            <a:r>
              <a:rPr lang="en-US" sz="2000" dirty="0" smtClean="0">
                <a:solidFill>
                  <a:srgbClr val="FFFF00"/>
                </a:solidFill>
              </a:rPr>
              <a:t>Perspective</a:t>
            </a:r>
          </a:p>
          <a:p>
            <a:r>
              <a:rPr lang="en-US" sz="2000" dirty="0">
                <a:solidFill>
                  <a:srgbClr val="FFFF00"/>
                </a:solidFill>
              </a:rPr>
              <a:t>Public Policy and  Administration in </a:t>
            </a:r>
            <a:r>
              <a:rPr lang="en-US" sz="2000" dirty="0" smtClean="0">
                <a:solidFill>
                  <a:srgbClr val="FFFF00"/>
                </a:solidFill>
              </a:rPr>
              <a:t>India</a:t>
            </a:r>
          </a:p>
          <a:p>
            <a:r>
              <a:rPr lang="en-US" sz="2000" dirty="0">
                <a:solidFill>
                  <a:srgbClr val="FFFF00"/>
                </a:solidFill>
              </a:rPr>
              <a:t>Classical and Modern Political </a:t>
            </a:r>
            <a:r>
              <a:rPr lang="en-US" sz="2000" dirty="0" smtClean="0">
                <a:solidFill>
                  <a:srgbClr val="FFFF00"/>
                </a:solidFill>
              </a:rPr>
              <a:t>Philosophy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Understanding South Asia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Feminism and Indian Politics</a:t>
            </a:r>
          </a:p>
          <a:p>
            <a:endParaRPr lang="en-US" dirty="0" smtClean="0"/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0"/>
            <a:ext cx="11901055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Interdisciplinary Courses taught and the Departments/units involved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2895"/>
            <a:ext cx="1205345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Political </a:t>
            </a:r>
            <a:r>
              <a:rPr lang="en-US" sz="1800" b="1" dirty="0">
                <a:solidFill>
                  <a:srgbClr val="FFFF00"/>
                </a:solidFill>
              </a:rPr>
              <a:t>Science </a:t>
            </a:r>
            <a:r>
              <a:rPr lang="en-US" sz="1800" b="1" dirty="0" smtClean="0">
                <a:solidFill>
                  <a:srgbClr val="FFFF00"/>
                </a:solidFill>
              </a:rPr>
              <a:t>Department Teaches</a:t>
            </a:r>
            <a:r>
              <a:rPr lang="en-US" sz="1800" dirty="0">
                <a:solidFill>
                  <a:srgbClr val="FFFFCC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en-US" sz="1600" dirty="0"/>
              <a:t>a) Citizenship in a Globalizing World to II Year </a:t>
            </a:r>
            <a:r>
              <a:rPr lang="en-US" sz="1600" dirty="0" smtClean="0"/>
              <a:t>Hindi (</a:t>
            </a:r>
            <a:r>
              <a:rPr lang="en-US" sz="1600" dirty="0" err="1" smtClean="0"/>
              <a:t>Hons</a:t>
            </a:r>
            <a:r>
              <a:rPr lang="en-US" sz="1600" dirty="0"/>
              <a:t>.</a:t>
            </a:r>
            <a:r>
              <a:rPr lang="en-US" sz="1600" dirty="0" smtClean="0"/>
              <a:t>)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b) Contemporary India to II B.A. </a:t>
            </a:r>
            <a:r>
              <a:rPr lang="en-US" sz="1600" dirty="0" err="1"/>
              <a:t>Programme</a:t>
            </a:r>
            <a:r>
              <a:rPr lang="en-US" sz="1600" dirty="0"/>
              <a:t>					</a:t>
            </a:r>
          </a:p>
          <a:p>
            <a:pPr marL="457200" lvl="1" indent="0">
              <a:buNone/>
            </a:pPr>
            <a:r>
              <a:rPr lang="en-US" sz="1600" dirty="0"/>
              <a:t>c) Gender and Society to II B.A. </a:t>
            </a:r>
            <a:r>
              <a:rPr lang="en-US" sz="1600" dirty="0" err="1"/>
              <a:t>Programme</a:t>
            </a:r>
            <a:endParaRPr lang="en-US" sz="16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Sociology </a:t>
            </a:r>
            <a:r>
              <a:rPr lang="en-US" sz="1800" b="1" dirty="0">
                <a:solidFill>
                  <a:srgbClr val="FFFF00"/>
                </a:solidFill>
              </a:rPr>
              <a:t>Department teaches the following to Political Science students:</a:t>
            </a:r>
          </a:p>
          <a:p>
            <a:pPr marL="457200" lvl="1" indent="0">
              <a:buNone/>
            </a:pPr>
            <a:r>
              <a:rPr lang="en-US" sz="1600" dirty="0" smtClean="0"/>
              <a:t>a) Gender </a:t>
            </a:r>
            <a:r>
              <a:rPr lang="en-US" sz="1600" dirty="0"/>
              <a:t>and Society to I </a:t>
            </a:r>
            <a:r>
              <a:rPr lang="en-US" sz="1600" dirty="0" err="1"/>
              <a:t>Hons</a:t>
            </a:r>
            <a:r>
              <a:rPr lang="en-US" sz="1600" dirty="0"/>
              <a:t>. Political Science</a:t>
            </a:r>
          </a:p>
          <a:p>
            <a:pPr marL="457200" lvl="1" indent="0">
              <a:buNone/>
            </a:pPr>
            <a:r>
              <a:rPr lang="en-US" sz="1600" dirty="0" smtClean="0"/>
              <a:t>b) Contemporary </a:t>
            </a:r>
            <a:r>
              <a:rPr lang="en-US" sz="1600" dirty="0"/>
              <a:t>India to II </a:t>
            </a:r>
            <a:r>
              <a:rPr lang="en-US" sz="1600" dirty="0" err="1"/>
              <a:t>Hons</a:t>
            </a:r>
            <a:r>
              <a:rPr lang="en-US" sz="1600" dirty="0"/>
              <a:t>. Political </a:t>
            </a:r>
            <a:r>
              <a:rPr lang="en-US" sz="1600" dirty="0" smtClean="0"/>
              <a:t>Science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Psychology </a:t>
            </a:r>
            <a:r>
              <a:rPr lang="en-US" sz="1800" b="1" dirty="0">
                <a:solidFill>
                  <a:srgbClr val="FFFF00"/>
                </a:solidFill>
              </a:rPr>
              <a:t>Department teaches:</a:t>
            </a:r>
          </a:p>
          <a:p>
            <a:pPr marL="0" lvl="0" indent="0">
              <a:buNone/>
            </a:pPr>
            <a:r>
              <a:rPr lang="en-US" sz="1800" dirty="0" smtClean="0"/>
              <a:t>	-Psychology </a:t>
            </a:r>
            <a:r>
              <a:rPr lang="en-US" sz="1800" dirty="0"/>
              <a:t>for Living to III </a:t>
            </a:r>
            <a:r>
              <a:rPr lang="en-US" sz="1800" dirty="0" err="1"/>
              <a:t>Hons</a:t>
            </a:r>
            <a:r>
              <a:rPr lang="en-US" sz="1800" dirty="0"/>
              <a:t>. Political Science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English </a:t>
            </a:r>
            <a:r>
              <a:rPr lang="en-US" sz="1800" b="1" dirty="0">
                <a:solidFill>
                  <a:srgbClr val="FFFF00"/>
                </a:solidFill>
              </a:rPr>
              <a:t>Department teaches: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600" dirty="0"/>
              <a:t>Language, Literature and </a:t>
            </a:r>
            <a:r>
              <a:rPr lang="en-US" sz="1600" dirty="0" err="1"/>
              <a:t>Cullture</a:t>
            </a:r>
            <a:r>
              <a:rPr lang="en-US" sz="1600" dirty="0"/>
              <a:t> (Credit) to I Political Science </a:t>
            </a:r>
            <a:r>
              <a:rPr lang="en-US" sz="1600" dirty="0" err="1"/>
              <a:t>Hons</a:t>
            </a:r>
            <a:r>
              <a:rPr lang="en-US" sz="1600" dirty="0"/>
              <a:t>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600" dirty="0"/>
              <a:t>Applied Course Translation to I Political Science </a:t>
            </a:r>
            <a:r>
              <a:rPr lang="en-US" sz="1600" dirty="0" err="1"/>
              <a:t>Hons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Philosophy </a:t>
            </a:r>
            <a:r>
              <a:rPr lang="en-US" sz="1800" b="1" dirty="0">
                <a:solidFill>
                  <a:srgbClr val="FFFF00"/>
                </a:solidFill>
              </a:rPr>
              <a:t>Department teaches:</a:t>
            </a:r>
          </a:p>
          <a:p>
            <a:pPr marL="0" indent="0">
              <a:buNone/>
            </a:pPr>
            <a:r>
              <a:rPr lang="en-US" sz="1800" dirty="0" smtClean="0"/>
              <a:t>	-Ethics </a:t>
            </a:r>
            <a:r>
              <a:rPr lang="en-US" sz="1800" dirty="0"/>
              <a:t>in Public Domain in lieu of non credit language to I </a:t>
            </a:r>
            <a:r>
              <a:rPr lang="en-US" sz="1800" dirty="0" err="1"/>
              <a:t>Hons</a:t>
            </a:r>
            <a:r>
              <a:rPr lang="en-US" sz="1800" dirty="0"/>
              <a:t>. 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28330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Strength of the department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618"/>
            <a:ext cx="10515600" cy="261807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Total no of students</a:t>
            </a:r>
          </a:p>
          <a:p>
            <a:pPr lvl="1"/>
            <a:r>
              <a:rPr lang="en-US" sz="2000" dirty="0" smtClean="0"/>
              <a:t>BA (</a:t>
            </a:r>
            <a:r>
              <a:rPr lang="en-US" sz="2000" dirty="0" err="1" smtClean="0"/>
              <a:t>Hons</a:t>
            </a:r>
            <a:r>
              <a:rPr lang="en-US" sz="2000" dirty="0" smtClean="0"/>
              <a:t>.): Approximately 50 per class</a:t>
            </a:r>
          </a:p>
          <a:p>
            <a:pPr lvl="1"/>
            <a:r>
              <a:rPr lang="en-US" sz="2000" dirty="0" smtClean="0"/>
              <a:t>BA (Program</a:t>
            </a:r>
            <a:r>
              <a:rPr lang="en-US" sz="2000" dirty="0"/>
              <a:t>): Approximately </a:t>
            </a:r>
            <a:r>
              <a:rPr lang="en-US" sz="2000" dirty="0" smtClean="0"/>
              <a:t>65 </a:t>
            </a:r>
            <a:r>
              <a:rPr lang="en-US" sz="2000" dirty="0"/>
              <a:t>per class</a:t>
            </a:r>
            <a:endParaRPr lang="en-US" sz="2000" dirty="0" smtClean="0"/>
          </a:p>
          <a:p>
            <a:r>
              <a:rPr lang="en-US" sz="2400" b="1" dirty="0" smtClean="0">
                <a:solidFill>
                  <a:srgbClr val="FFFF00"/>
                </a:solidFill>
              </a:rPr>
              <a:t>Student-Teacher Ratio</a:t>
            </a:r>
          </a:p>
          <a:p>
            <a:pPr lvl="1"/>
            <a:r>
              <a:rPr lang="en-US" sz="2000" dirty="0" smtClean="0"/>
              <a:t>BA (</a:t>
            </a:r>
            <a:r>
              <a:rPr lang="en-US" sz="2000" dirty="0" err="1" smtClean="0"/>
              <a:t>Hons</a:t>
            </a:r>
            <a:r>
              <a:rPr lang="en-US" sz="2000" dirty="0" smtClean="0"/>
              <a:t>.): </a:t>
            </a:r>
            <a:r>
              <a:rPr lang="en-US" sz="2000" b="1" dirty="0" smtClean="0">
                <a:solidFill>
                  <a:srgbClr val="FFFF00"/>
                </a:solidFill>
              </a:rPr>
              <a:t>1:30</a:t>
            </a:r>
          </a:p>
          <a:p>
            <a:pPr lvl="1"/>
            <a:r>
              <a:rPr lang="en-US" sz="2000" dirty="0" smtClean="0"/>
              <a:t>BA (Program):</a:t>
            </a:r>
            <a:r>
              <a:rPr lang="en-US" sz="2000" b="1" dirty="0" smtClean="0">
                <a:solidFill>
                  <a:srgbClr val="FFFF00"/>
                </a:solidFill>
              </a:rPr>
              <a:t>1:50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Diversity of students: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275089"/>
              </p:ext>
            </p:extLst>
          </p:nvPr>
        </p:nvGraphicFramePr>
        <p:xfrm>
          <a:off x="1009649" y="3934691"/>
          <a:ext cx="10344150" cy="2396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8814"/>
                <a:gridCol w="2584864"/>
                <a:gridCol w="2481658"/>
                <a:gridCol w="2638814"/>
              </a:tblGrid>
              <a:tr h="781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Name of Course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of students from </a:t>
                      </a:r>
                      <a:r>
                        <a:rPr lang="en-US" sz="2000" dirty="0" smtClean="0">
                          <a:effectLst/>
                        </a:rPr>
                        <a:t>Delhi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from other </a:t>
                      </a:r>
                      <a:r>
                        <a:rPr lang="en-US" sz="2000" dirty="0" smtClean="0">
                          <a:effectLst/>
                        </a:rPr>
                        <a:t>states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from Abroad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 (Hons) Pol Sc  III 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89.5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10.5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 (Hons) Pol Sc  II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77.5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20.5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 (Hons) Pol Sc  I 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76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3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 (</a:t>
                      </a:r>
                      <a:r>
                        <a:rPr lang="en-US" sz="2000" dirty="0" err="1">
                          <a:effectLst/>
                        </a:rPr>
                        <a:t>Prog</a:t>
                      </a:r>
                      <a:r>
                        <a:rPr lang="en-US" sz="2000" dirty="0">
                          <a:effectLst/>
                        </a:rPr>
                        <a:t>) Pol </a:t>
                      </a:r>
                      <a:r>
                        <a:rPr lang="en-US" sz="2000" dirty="0" err="1">
                          <a:effectLst/>
                        </a:rPr>
                        <a:t>Sc</a:t>
                      </a:r>
                      <a:r>
                        <a:rPr lang="en-US" sz="2000" dirty="0">
                          <a:effectLst/>
                        </a:rPr>
                        <a:t>  III 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53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47</a:t>
                      </a:r>
                      <a:endParaRPr lang="en-US" sz="200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3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81784"/>
          </a:xfrm>
        </p:spPr>
        <p:txBody>
          <a:bodyPr/>
          <a:lstStyle/>
          <a:p>
            <a:r>
              <a:rPr lang="en-US" dirty="0" smtClean="0"/>
              <a:t>Faculty Profile (I)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930964"/>
              </p:ext>
            </p:extLst>
          </p:nvPr>
        </p:nvGraphicFramePr>
        <p:xfrm>
          <a:off x="136477" y="745706"/>
          <a:ext cx="11928145" cy="6016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0855"/>
                <a:gridCol w="1298649"/>
                <a:gridCol w="1145196"/>
                <a:gridCol w="1624281"/>
                <a:gridCol w="1247610"/>
                <a:gridCol w="1571554"/>
                <a:gridCol w="1500749"/>
                <a:gridCol w="2569251"/>
              </a:tblGrid>
              <a:tr h="5781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Name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Qualification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Designation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Specialization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Experience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No. of </a:t>
                      </a:r>
                      <a:r>
                        <a:rPr lang="en-US" sz="1400" dirty="0" smtClean="0">
                          <a:effectLst/>
                        </a:rPr>
                        <a:t>Ph.D. </a:t>
                      </a:r>
                      <a:r>
                        <a:rPr lang="en-US" sz="1400" dirty="0">
                          <a:effectLst/>
                        </a:rPr>
                        <a:t>students guided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Publications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Other Achievements</a:t>
                      </a:r>
                      <a:endParaRPr lang="en-US" sz="14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</a:tr>
              <a:tr h="5907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Dr. Monica Chopra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Ph.D.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Associate </a:t>
                      </a:r>
                      <a:r>
                        <a:rPr lang="en-US" sz="1200" dirty="0" smtClean="0">
                          <a:effectLst/>
                        </a:rPr>
                        <a:t>Professor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Indian Politics and Indian</a:t>
                      </a:r>
                      <a:r>
                        <a:rPr lang="en-US" sz="1200" baseline="0" dirty="0" smtClean="0">
                          <a:effectLst/>
                        </a:rPr>
                        <a:t> Political </a:t>
                      </a:r>
                      <a:r>
                        <a:rPr lang="en-US" sz="1200" dirty="0" smtClean="0">
                          <a:effectLst/>
                        </a:rPr>
                        <a:t>Thought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42 years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 completed </a:t>
                      </a:r>
                      <a:r>
                        <a:rPr lang="en-US" sz="1200" dirty="0">
                          <a:effectLst/>
                        </a:rPr>
                        <a:t>in 1992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</a:tr>
              <a:tr h="585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Dr. Pamela Bhatia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Ph.D.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Associate </a:t>
                      </a:r>
                      <a:r>
                        <a:rPr lang="en-US" sz="1200" dirty="0" smtClean="0">
                          <a:effectLst/>
                        </a:rPr>
                        <a:t>Professor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Political Theory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Indian </a:t>
                      </a:r>
                      <a:r>
                        <a:rPr lang="en-US" sz="1200" dirty="0">
                          <a:effectLst/>
                        </a:rPr>
                        <a:t>Politics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African Studies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42 years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Convenor</a:t>
                      </a:r>
                      <a:r>
                        <a:rPr lang="en-US" sz="120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 WSDC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</a:tr>
              <a:tr h="5800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Dr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en-US" sz="1200" dirty="0" err="1">
                          <a:effectLst/>
                        </a:rPr>
                        <a:t>Sushila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Ramaswamy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M.Phil., Ph.D.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Associate </a:t>
                      </a:r>
                      <a:r>
                        <a:rPr lang="en-US" sz="1200" dirty="0" smtClean="0">
                          <a:effectLst/>
                        </a:rPr>
                        <a:t>Professor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Political Theory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33 years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(under progress 2014)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Books:</a:t>
                      </a:r>
                    </a:p>
                    <a:p>
                      <a:r>
                        <a:rPr lang="en-US" sz="1200" b="0" dirty="0" smtClean="0"/>
                        <a:t>Authored: 3</a:t>
                      </a:r>
                    </a:p>
                    <a:p>
                      <a:r>
                        <a:rPr lang="en-US" sz="1200" b="0" dirty="0" smtClean="0"/>
                        <a:t>Co authored: 7</a:t>
                      </a:r>
                    </a:p>
                    <a:p>
                      <a:r>
                        <a:rPr lang="en-US" sz="1200" b="0" dirty="0" smtClean="0"/>
                        <a:t>Co-Edited: 13</a:t>
                      </a:r>
                    </a:p>
                    <a:p>
                      <a:r>
                        <a:rPr lang="en-US" sz="1200" b="0" dirty="0" smtClean="0"/>
                        <a:t>Articles:</a:t>
                      </a:r>
                    </a:p>
                    <a:p>
                      <a:r>
                        <a:rPr lang="en-US" sz="1200" b="0" dirty="0" smtClean="0"/>
                        <a:t>International: 2</a:t>
                      </a:r>
                    </a:p>
                    <a:p>
                      <a:r>
                        <a:rPr lang="en-US" sz="1200" b="0" dirty="0" smtClean="0"/>
                        <a:t>National 23</a:t>
                      </a:r>
                      <a:endParaRPr lang="en-US" sz="1200" b="0" dirty="0"/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Student Council Co-</a:t>
                      </a:r>
                      <a:r>
                        <a:rPr lang="en-US" sz="1200" b="0" dirty="0" err="1" smtClean="0"/>
                        <a:t>Convenor</a:t>
                      </a:r>
                      <a:r>
                        <a:rPr lang="en-US" sz="1200" b="0" dirty="0" smtClean="0"/>
                        <a:t> 2014-16,</a:t>
                      </a:r>
                      <a:r>
                        <a:rPr lang="en-US" sz="1200" b="0" baseline="0" dirty="0" smtClean="0"/>
                        <a:t> ECA </a:t>
                      </a:r>
                      <a:r>
                        <a:rPr lang="en-US" sz="1200" b="0" baseline="0" dirty="0" err="1" smtClean="0"/>
                        <a:t>Convenor</a:t>
                      </a:r>
                      <a:r>
                        <a:rPr lang="en-US" sz="1200" b="0" baseline="0" dirty="0" smtClean="0"/>
                        <a:t> 2013-15, Staff Advisor to Pol. Sc. Association, Co- </a:t>
                      </a:r>
                      <a:r>
                        <a:rPr lang="en-US" sz="1200" b="0" baseline="0" dirty="0" err="1" smtClean="0"/>
                        <a:t>Convenor</a:t>
                      </a:r>
                      <a:r>
                        <a:rPr lang="en-US" sz="1200" b="0" baseline="0" dirty="0" smtClean="0"/>
                        <a:t> WSDC 2004-06</a:t>
                      </a:r>
                      <a:endParaRPr lang="en-US" sz="1200" b="0" dirty="0"/>
                    </a:p>
                  </a:txBody>
                  <a:tcPr marL="59535" marR="59535" marT="0" marB="0"/>
                </a:tc>
              </a:tr>
              <a:tr h="6262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Dr. </a:t>
                      </a:r>
                      <a:r>
                        <a:rPr lang="en-US" sz="1200" dirty="0" err="1">
                          <a:effectLst/>
                        </a:rPr>
                        <a:t>Usha</a:t>
                      </a:r>
                      <a:r>
                        <a:rPr lang="en-US" sz="1200" dirty="0">
                          <a:effectLst/>
                        </a:rPr>
                        <a:t> Chug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M. </a:t>
                      </a:r>
                      <a:r>
                        <a:rPr lang="en-US" sz="1200" dirty="0" smtClean="0">
                          <a:effectLst/>
                        </a:rPr>
                        <a:t>Phil.,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Ph.D.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Associate </a:t>
                      </a:r>
                      <a:r>
                        <a:rPr lang="en-US" sz="1200" dirty="0" smtClean="0">
                          <a:effectLst/>
                        </a:rPr>
                        <a:t>Professor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International Politics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Public </a:t>
                      </a:r>
                      <a:r>
                        <a:rPr lang="en-US" sz="1200" dirty="0">
                          <a:effectLst/>
                        </a:rPr>
                        <a:t>Administration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33 years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Convenors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Women’s Study Cell 1989-90 with Dr. Mani A Nandi-</a:t>
                      </a:r>
                    </a:p>
                    <a:p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Organised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panel Discussion on “Feminism and Male Psyche, Panelists- Mr.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Sudhir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Kakkar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Ms.Madhu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Kishwar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Ms.Aanya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Lamba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Seminar on “Women Entrepreneurs’ and workers from SEWA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chikan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Lko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Worked with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Janwadi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Mahilla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Differently abled Painter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Prabha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Shah</a:t>
                      </a:r>
                      <a:endParaRPr lang="en-US" sz="11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</a:tr>
              <a:tr h="8940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en-US" sz="1200" dirty="0" err="1">
                          <a:effectLst/>
                        </a:rPr>
                        <a:t>Tanuja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Sachdeva</a:t>
                      </a:r>
                      <a:endParaRPr lang="en-US" sz="16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err="1" smtClean="0">
                          <a:effectLst/>
                        </a:rPr>
                        <a:t>M.Phil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Associate Professor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International </a:t>
                      </a:r>
                      <a:r>
                        <a:rPr lang="en-US" sz="1200" dirty="0">
                          <a:effectLst/>
                        </a:rPr>
                        <a:t>Relations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smtClean="0">
                          <a:effectLst/>
                        </a:rPr>
                        <a:t>Indian </a:t>
                      </a:r>
                      <a:r>
                        <a:rPr lang="en-US" sz="1200" dirty="0">
                          <a:effectLst/>
                        </a:rPr>
                        <a:t>Politics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30 years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Books:</a:t>
                      </a:r>
                    </a:p>
                    <a:p>
                      <a:r>
                        <a:rPr lang="en-US" sz="1200" b="0" dirty="0" smtClean="0"/>
                        <a:t>Co authored: 1</a:t>
                      </a:r>
                      <a:endParaRPr lang="en-US" sz="1200" b="0" dirty="0"/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endParaRPr lang="en-US" sz="1200" b="0" dirty="0"/>
                    </a:p>
                  </a:txBody>
                  <a:tcPr marL="59535" marR="595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0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Profile (II)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218673"/>
              </p:ext>
            </p:extLst>
          </p:nvPr>
        </p:nvGraphicFramePr>
        <p:xfrm>
          <a:off x="235525" y="2382982"/>
          <a:ext cx="11762510" cy="3175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1399"/>
                <a:gridCol w="1395877"/>
                <a:gridCol w="1784293"/>
                <a:gridCol w="2168231"/>
                <a:gridCol w="1618104"/>
                <a:gridCol w="1457303"/>
                <a:gridCol w="1457303"/>
              </a:tblGrid>
              <a:tr h="1330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Ms. </a:t>
                      </a:r>
                      <a:r>
                        <a:rPr lang="en-US" sz="1200" b="1" dirty="0" err="1">
                          <a:effectLst/>
                        </a:rPr>
                        <a:t>Disha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r>
                        <a:rPr lang="en-US" sz="1200" b="1" dirty="0" err="1">
                          <a:effectLst/>
                        </a:rPr>
                        <a:t>Narula</a:t>
                      </a:r>
                      <a:r>
                        <a:rPr lang="en-US" sz="1200" b="1" dirty="0">
                          <a:effectLst/>
                        </a:rPr>
                        <a:t> Joshi</a:t>
                      </a:r>
                      <a:endParaRPr lang="en-US" sz="1200" b="1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M.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Phil.</a:t>
                      </a:r>
                      <a:endParaRPr lang="en-US" sz="1400" b="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Assistant  </a:t>
                      </a:r>
                      <a:r>
                        <a:rPr lang="en-US" sz="1400" b="0" dirty="0" smtClean="0">
                          <a:effectLst/>
                        </a:rPr>
                        <a:t>Professor</a:t>
                      </a:r>
                      <a:endParaRPr lang="en-US" sz="1400" b="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Indian </a:t>
                      </a:r>
                      <a:r>
                        <a:rPr lang="en-US" sz="1400" b="0" dirty="0" smtClean="0">
                          <a:effectLst/>
                        </a:rPr>
                        <a:t>Politics</a:t>
                      </a:r>
                      <a:endParaRPr lang="en-US" sz="1400" b="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3 years</a:t>
                      </a:r>
                      <a:endParaRPr lang="en-US" sz="1400" b="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-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45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Dr. </a:t>
                      </a:r>
                      <a:r>
                        <a:rPr lang="en-US" sz="1200" b="1" dirty="0" err="1">
                          <a:effectLst/>
                        </a:rPr>
                        <a:t>Shailza</a:t>
                      </a:r>
                      <a:r>
                        <a:rPr lang="en-US" sz="1200" b="1" dirty="0">
                          <a:effectLst/>
                        </a:rPr>
                        <a:t> Singh</a:t>
                      </a:r>
                      <a:endParaRPr lang="en-US" sz="1200" b="1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M.</a:t>
                      </a:r>
                      <a:r>
                        <a:rPr lang="en-US" sz="1400" b="0" baseline="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 Phil., </a:t>
                      </a:r>
                      <a:r>
                        <a:rPr lang="en-US" sz="1400" b="0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Ph.D.</a:t>
                      </a:r>
                      <a:endParaRPr lang="en-US" sz="1400" b="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Assistant </a:t>
                      </a:r>
                      <a:r>
                        <a:rPr lang="en-US" sz="1400" b="0" dirty="0" smtClean="0">
                          <a:effectLst/>
                        </a:rPr>
                        <a:t>Professor</a:t>
                      </a:r>
                      <a:endParaRPr lang="en-US" sz="1400" b="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 </a:t>
                      </a:r>
                      <a:r>
                        <a:rPr lang="en-US" sz="1400" b="0" dirty="0" smtClean="0">
                          <a:effectLst/>
                        </a:rPr>
                        <a:t>International Politics, Public Policy &amp;Governance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Comparative Politics</a:t>
                      </a:r>
                      <a:endParaRPr lang="en-US" sz="1400" b="0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5 years</a:t>
                      </a:r>
                      <a:endParaRPr lang="en-US" sz="1400" b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-</a:t>
                      </a:r>
                      <a:endParaRPr lang="en-US" sz="1400" b="1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Books: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Co authored-1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Article: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National: 2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01880"/>
              </p:ext>
            </p:extLst>
          </p:nvPr>
        </p:nvGraphicFramePr>
        <p:xfrm>
          <a:off x="255689" y="1222312"/>
          <a:ext cx="11727046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400"/>
                <a:gridCol w="1404028"/>
                <a:gridCol w="1761123"/>
                <a:gridCol w="2205028"/>
                <a:gridCol w="1568807"/>
                <a:gridCol w="1452723"/>
                <a:gridCol w="1454937"/>
              </a:tblGrid>
              <a:tr h="958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Name</a:t>
                      </a:r>
                      <a:endParaRPr lang="en-US" sz="1400" b="1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Qualification</a:t>
                      </a:r>
                      <a:endParaRPr lang="en-US" sz="1400" b="1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Designation</a:t>
                      </a:r>
                      <a:endParaRPr lang="en-US" sz="1400" b="1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Specialization</a:t>
                      </a:r>
                      <a:endParaRPr lang="en-US" sz="1400" b="1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Experience</a:t>
                      </a:r>
                      <a:endParaRPr lang="en-US" sz="1400" b="1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No. of </a:t>
                      </a:r>
                      <a:r>
                        <a:rPr lang="en-US" sz="1400" b="1" dirty="0" smtClean="0">
                          <a:effectLst/>
                        </a:rPr>
                        <a:t>Ph.D. </a:t>
                      </a:r>
                      <a:r>
                        <a:rPr lang="en-US" sz="1400" b="1" dirty="0">
                          <a:effectLst/>
                        </a:rPr>
                        <a:t>students guided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Franklin Gothic Book" panose="020B0503020102020204" pitchFamily="34" charset="0"/>
                          <a:ea typeface="Franklin Gothic Book" panose="020B0503020102020204" pitchFamily="34" charset="0"/>
                          <a:cs typeface="Times New Roman" panose="02020603050405020304" pitchFamily="18" charset="0"/>
                        </a:rPr>
                        <a:t>Publications</a:t>
                      </a:r>
                      <a:endParaRPr lang="en-US" sz="1400" b="1" dirty="0">
                        <a:effectLst/>
                        <a:latin typeface="Franklin Gothic Book" panose="020B05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8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671</TotalTime>
  <Words>2238</Words>
  <Application>Microsoft Office PowerPoint</Application>
  <PresentationFormat>Custom</PresentationFormat>
  <Paragraphs>583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Ion</vt:lpstr>
      <vt:lpstr>Presentation for NAAC</vt:lpstr>
      <vt:lpstr>STRENGTHS OF THE DEPARTMENT</vt:lpstr>
      <vt:lpstr>About the Department</vt:lpstr>
      <vt:lpstr>Courses taught in the Department</vt:lpstr>
      <vt:lpstr>Main Papers taught by the Department are: </vt:lpstr>
      <vt:lpstr>Interdisciplinary Courses taught and the Departments/units involved</vt:lpstr>
      <vt:lpstr>Strength of the department</vt:lpstr>
      <vt:lpstr>Faculty Profile (I)</vt:lpstr>
      <vt:lpstr>Faculty Profile (II)</vt:lpstr>
      <vt:lpstr>PowerPoint Presentation</vt:lpstr>
      <vt:lpstr>Seminars/Workshops/Conferences organised</vt:lpstr>
      <vt:lpstr>Range of Activities of the Department</vt:lpstr>
      <vt:lpstr>Book Discussion Tears of Jhelum by Anita Krishnan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Projects</vt:lpstr>
      <vt:lpstr>Outstanding Achievements/Awards/Recognition Received by Faculty Members</vt:lpstr>
      <vt:lpstr>Membership of National/International Committee or Editorial Board</vt:lpstr>
      <vt:lpstr>Eminent Persons Visiting the Department</vt:lpstr>
      <vt:lpstr>Infrastructural facilities</vt:lpstr>
      <vt:lpstr>Innovative Teaching Methods</vt:lpstr>
      <vt:lpstr>STRENGTHS OF THE DEPARTMENT</vt:lpstr>
      <vt:lpstr>SWOC Analysis of the Department</vt:lpstr>
      <vt:lpstr>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NAAC</dc:title>
  <dc:creator>ACER</dc:creator>
  <cp:lastModifiedBy>user</cp:lastModifiedBy>
  <cp:revision>169</cp:revision>
  <cp:lastPrinted>2014-08-13T16:31:20Z</cp:lastPrinted>
  <dcterms:created xsi:type="dcterms:W3CDTF">2014-07-24T03:58:43Z</dcterms:created>
  <dcterms:modified xsi:type="dcterms:W3CDTF">2015-01-06T09:04:51Z</dcterms:modified>
</cp:coreProperties>
</file>